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 id="2147483662" r:id="rId3"/>
    <p:sldMasterId id="2147483667" r:id="rId4"/>
  </p:sldMasterIdLst>
  <p:notesMasterIdLst>
    <p:notesMasterId r:id="rId30"/>
  </p:notesMasterIdLst>
  <p:sldIdLst>
    <p:sldId id="257" r:id="rId5"/>
    <p:sldId id="258" r:id="rId6"/>
    <p:sldId id="260" r:id="rId7"/>
    <p:sldId id="337" r:id="rId8"/>
    <p:sldId id="262" r:id="rId9"/>
    <p:sldId id="264" r:id="rId10"/>
    <p:sldId id="263" r:id="rId11"/>
    <p:sldId id="267" r:id="rId12"/>
    <p:sldId id="336" r:id="rId13"/>
    <p:sldId id="332" r:id="rId14"/>
    <p:sldId id="333" r:id="rId15"/>
    <p:sldId id="271" r:id="rId16"/>
    <p:sldId id="334" r:id="rId17"/>
    <p:sldId id="335" r:id="rId18"/>
    <p:sldId id="330" r:id="rId19"/>
    <p:sldId id="275" r:id="rId20"/>
    <p:sldId id="276" r:id="rId21"/>
    <p:sldId id="266" r:id="rId22"/>
    <p:sldId id="278" r:id="rId23"/>
    <p:sldId id="339" r:id="rId24"/>
    <p:sldId id="341" r:id="rId25"/>
    <p:sldId id="338" r:id="rId26"/>
    <p:sldId id="285" r:id="rId27"/>
    <p:sldId id="340" r:id="rId28"/>
    <p:sldId id="289" r:id="rId29"/>
  </p:sldIdLst>
  <p:sldSz cx="12192000" cy="6858000"/>
  <p:notesSz cx="6858000" cy="9144000"/>
  <p:embeddedFontLst>
    <p:embeddedFont>
      <p:font typeface="Barlow Condensed Medium" panose="00000606000000000000" pitchFamily="2" charset="0"/>
      <p:regular r:id="rId31"/>
      <p:bold r:id="rId32"/>
      <p:italic r:id="rId33"/>
      <p:boldItalic r:id="rId34"/>
    </p:embeddedFont>
    <p:embeddedFont>
      <p:font typeface="Barlow Condensed SemiBold" panose="00000706000000000000"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Condensed" panose="02000000000000000000" pitchFamily="2" charset="0"/>
      <p:regular r:id="rId43"/>
      <p:bold r:id="rId44"/>
      <p:italic r:id="rId45"/>
      <p:boldItalic r:id="rId46"/>
    </p:embeddedFont>
    <p:embeddedFont>
      <p:font typeface="Roboto Light" panose="02000000000000000000" pitchFamily="2" charset="0"/>
      <p:regular r:id="rId47"/>
      <p:bold r:id="rId48"/>
      <p:italic r:id="rId49"/>
      <p:boldItalic r:id="rId50"/>
    </p:embeddedFont>
    <p:embeddedFont>
      <p:font typeface="Wingdings 2" panose="05020102010507070707" pitchFamily="18" charset="2"/>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8jEdKU6kEzMkk1dex8V2qG4T36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24AD0D-5A0F-EE73-C7A6-EC42A0E6A730}" name="Cody Floeter" initials="CF" userId="S::cody.floeter@thrivent.com::57b9f7cd-2971-4487-9193-7431543659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761"/>
    <a:srgbClr val="003462"/>
    <a:srgbClr val="02723B"/>
    <a:srgbClr val="0D64A3"/>
    <a:srgbClr val="BFCC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C4739-7CEE-4CD8-B418-57B7C3E736FB}" v="31" dt="2025-08-11T19:33:43.170"/>
  </p1510:revLst>
</p1510:revInfo>
</file>

<file path=ppt/tableStyles.xml><?xml version="1.0" encoding="utf-8"?>
<a:tblStyleLst xmlns:a="http://schemas.openxmlformats.org/drawingml/2006/main" def="{91697D30-64C8-4455-85D6-8D5331332575}">
  <a:tblStyle styleId="{91697D30-64C8-4455-85D6-8D5331332575}"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93690" autoAdjust="0"/>
  </p:normalViewPr>
  <p:slideViewPr>
    <p:cSldViewPr snapToGrid="0">
      <p:cViewPr varScale="1">
        <p:scale>
          <a:sx n="95" d="100"/>
          <a:sy n="95" d="100"/>
        </p:scale>
        <p:origin x="450" y="3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6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1.fntdata"/><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6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Zopfi" userId="4c540afb-f3cd-4bd3-a823-eba174a2878a" providerId="ADAL" clId="{520685F4-A0A1-4EAD-8C70-C75F2D9A0A83}"/>
    <pc:docChg chg="modSld">
      <pc:chgData name="Taylor Zopfi" userId="4c540afb-f3cd-4bd3-a823-eba174a2878a" providerId="ADAL" clId="{520685F4-A0A1-4EAD-8C70-C75F2D9A0A83}" dt="2024-09-25T20:23:03.456" v="124" actId="20577"/>
      <pc:docMkLst>
        <pc:docMk/>
      </pc:docMkLst>
      <pc:sldChg chg="addSp modSp mod">
        <pc:chgData name="Taylor Zopfi" userId="4c540afb-f3cd-4bd3-a823-eba174a2878a" providerId="ADAL" clId="{520685F4-A0A1-4EAD-8C70-C75F2D9A0A83}" dt="2024-09-25T20:23:03.456" v="124" actId="20577"/>
        <pc:sldMkLst>
          <pc:docMk/>
          <pc:sldMk cId="0" sldId="289"/>
        </pc:sldMkLst>
      </pc:sldChg>
    </pc:docChg>
  </pc:docChgLst>
  <pc:docChgLst>
    <pc:chgData name="Leslie Talbot" userId="efc62c57-aa87-434a-9062-35c0535cf155" providerId="ADAL" clId="{8FEF02F8-13FC-4D1E-A8A8-04171DFE7138}"/>
    <pc:docChg chg="modSld">
      <pc:chgData name="Leslie Talbot" userId="efc62c57-aa87-434a-9062-35c0535cf155" providerId="ADAL" clId="{8FEF02F8-13FC-4D1E-A8A8-04171DFE7138}" dt="2024-09-24T19:51:02.454" v="1" actId="20577"/>
      <pc:docMkLst>
        <pc:docMk/>
      </pc:docMkLst>
      <pc:sldChg chg="modNotes">
        <pc:chgData name="Leslie Talbot" userId="efc62c57-aa87-434a-9062-35c0535cf155" providerId="ADAL" clId="{8FEF02F8-13FC-4D1E-A8A8-04171DFE7138}" dt="2024-09-24T19:51:02.454" v="1" actId="20577"/>
        <pc:sldMkLst>
          <pc:docMk/>
          <pc:sldMk cId="1639359807" sldId="337"/>
        </pc:sldMkLst>
      </pc:sldChg>
    </pc:docChg>
  </pc:docChgLst>
  <pc:docChgLst>
    <pc:chgData name="Taylor Callahan" userId="4c540afb-f3cd-4bd3-a823-eba174a2878a" providerId="ADAL" clId="{178C4739-7CEE-4CD8-B418-57B7C3E736FB}"/>
    <pc:docChg chg="undo custSel modSld">
      <pc:chgData name="Taylor Callahan" userId="4c540afb-f3cd-4bd3-a823-eba174a2878a" providerId="ADAL" clId="{178C4739-7CEE-4CD8-B418-57B7C3E736FB}" dt="2025-08-11T19:33:43.170" v="147"/>
      <pc:docMkLst>
        <pc:docMk/>
      </pc:docMkLst>
      <pc:sldChg chg="addSp delSp modSp mod">
        <pc:chgData name="Taylor Callahan" userId="4c540afb-f3cd-4bd3-a823-eba174a2878a" providerId="ADAL" clId="{178C4739-7CEE-4CD8-B418-57B7C3E736FB}" dt="2025-08-11T19:33:43.170" v="147"/>
        <pc:sldMkLst>
          <pc:docMk/>
          <pc:sldMk cId="0" sldId="257"/>
        </pc:sldMkLst>
        <pc:spChg chg="add del mod">
          <ac:chgData name="Taylor Callahan" userId="4c540afb-f3cd-4bd3-a823-eba174a2878a" providerId="ADAL" clId="{178C4739-7CEE-4CD8-B418-57B7C3E736FB}" dt="2025-08-11T19:29:44.645" v="12" actId="22"/>
          <ac:spMkLst>
            <pc:docMk/>
            <pc:sldMk cId="0" sldId="257"/>
            <ac:spMk id="3" creationId="{511C81BE-4A6D-3253-86BF-4EDDB79712BC}"/>
          </ac:spMkLst>
        </pc:spChg>
        <pc:spChg chg="add mod">
          <ac:chgData name="Taylor Callahan" userId="4c540afb-f3cd-4bd3-a823-eba174a2878a" providerId="ADAL" clId="{178C4739-7CEE-4CD8-B418-57B7C3E736FB}" dt="2025-08-11T19:33:43.170" v="147"/>
          <ac:spMkLst>
            <pc:docMk/>
            <pc:sldMk cId="0" sldId="257"/>
            <ac:spMk id="4" creationId="{629D870C-A54B-947A-18E0-7C86CFD1F4E1}"/>
          </ac:spMkLst>
        </pc:spChg>
      </pc:sldChg>
      <pc:sldChg chg="addSp modSp mod">
        <pc:chgData name="Taylor Callahan" userId="4c540afb-f3cd-4bd3-a823-eba174a2878a" providerId="ADAL" clId="{178C4739-7CEE-4CD8-B418-57B7C3E736FB}" dt="2025-08-11T19:33:38.230" v="146" actId="1076"/>
        <pc:sldMkLst>
          <pc:docMk/>
          <pc:sldMk cId="0" sldId="258"/>
        </pc:sldMkLst>
        <pc:spChg chg="add mod">
          <ac:chgData name="Taylor Callahan" userId="4c540afb-f3cd-4bd3-a823-eba174a2878a" providerId="ADAL" clId="{178C4739-7CEE-4CD8-B418-57B7C3E736FB}" dt="2025-08-11T19:33:38.230" v="146" actId="1076"/>
          <ac:spMkLst>
            <pc:docMk/>
            <pc:sldMk cId="0" sldId="258"/>
            <ac:spMk id="2" creationId="{6D8C39C5-5664-5504-DDE4-20E747ED2593}"/>
          </ac:spMkLst>
        </pc:spChg>
      </pc:sldChg>
      <pc:sldChg chg="addSp modSp mod">
        <pc:chgData name="Taylor Callahan" userId="4c540afb-f3cd-4bd3-a823-eba174a2878a" providerId="ADAL" clId="{178C4739-7CEE-4CD8-B418-57B7C3E736FB}" dt="2025-08-11T19:33:32.384" v="144" actId="1076"/>
        <pc:sldMkLst>
          <pc:docMk/>
          <pc:sldMk cId="0" sldId="260"/>
        </pc:sldMkLst>
        <pc:spChg chg="add mod">
          <ac:chgData name="Taylor Callahan" userId="4c540afb-f3cd-4bd3-a823-eba174a2878a" providerId="ADAL" clId="{178C4739-7CEE-4CD8-B418-57B7C3E736FB}" dt="2025-08-11T19:33:32.384" v="144" actId="1076"/>
          <ac:spMkLst>
            <pc:docMk/>
            <pc:sldMk cId="0" sldId="260"/>
            <ac:spMk id="2" creationId="{87DC9388-7BC9-3464-F748-8594D218DFD2}"/>
          </ac:spMkLst>
        </pc:spChg>
      </pc:sldChg>
      <pc:sldChg chg="addSp modSp mod">
        <pc:chgData name="Taylor Callahan" userId="4c540afb-f3cd-4bd3-a823-eba174a2878a" providerId="ADAL" clId="{178C4739-7CEE-4CD8-B418-57B7C3E736FB}" dt="2025-08-11T19:33:24.273" v="141" actId="1076"/>
        <pc:sldMkLst>
          <pc:docMk/>
          <pc:sldMk cId="0" sldId="262"/>
        </pc:sldMkLst>
        <pc:spChg chg="add mod">
          <ac:chgData name="Taylor Callahan" userId="4c540afb-f3cd-4bd3-a823-eba174a2878a" providerId="ADAL" clId="{178C4739-7CEE-4CD8-B418-57B7C3E736FB}" dt="2025-08-11T19:33:24.273" v="141" actId="1076"/>
          <ac:spMkLst>
            <pc:docMk/>
            <pc:sldMk cId="0" sldId="262"/>
            <ac:spMk id="3" creationId="{DEE6527F-BAB9-4484-0088-7E1F1C66586E}"/>
          </ac:spMkLst>
        </pc:spChg>
      </pc:sldChg>
      <pc:sldChg chg="addSp modSp mod">
        <pc:chgData name="Taylor Callahan" userId="4c540afb-f3cd-4bd3-a823-eba174a2878a" providerId="ADAL" clId="{178C4739-7CEE-4CD8-B418-57B7C3E736FB}" dt="2025-08-11T19:32:59.057" v="137" actId="1076"/>
        <pc:sldMkLst>
          <pc:docMk/>
          <pc:sldMk cId="0" sldId="263"/>
        </pc:sldMkLst>
        <pc:spChg chg="add mod">
          <ac:chgData name="Taylor Callahan" userId="4c540afb-f3cd-4bd3-a823-eba174a2878a" providerId="ADAL" clId="{178C4739-7CEE-4CD8-B418-57B7C3E736FB}" dt="2025-08-11T19:32:59.057" v="137" actId="1076"/>
          <ac:spMkLst>
            <pc:docMk/>
            <pc:sldMk cId="0" sldId="263"/>
            <ac:spMk id="3" creationId="{ED09D1D0-A2CC-64BD-FFB6-E851EB77374A}"/>
          </ac:spMkLst>
        </pc:spChg>
      </pc:sldChg>
      <pc:sldChg chg="addSp modSp mod">
        <pc:chgData name="Taylor Callahan" userId="4c540afb-f3cd-4bd3-a823-eba174a2878a" providerId="ADAL" clId="{178C4739-7CEE-4CD8-B418-57B7C3E736FB}" dt="2025-08-11T19:33:18.044" v="139" actId="1076"/>
        <pc:sldMkLst>
          <pc:docMk/>
          <pc:sldMk cId="0" sldId="264"/>
        </pc:sldMkLst>
        <pc:spChg chg="add mod">
          <ac:chgData name="Taylor Callahan" userId="4c540afb-f3cd-4bd3-a823-eba174a2878a" providerId="ADAL" clId="{178C4739-7CEE-4CD8-B418-57B7C3E736FB}" dt="2025-08-11T19:33:18.044" v="139" actId="1076"/>
          <ac:spMkLst>
            <pc:docMk/>
            <pc:sldMk cId="0" sldId="264"/>
            <ac:spMk id="3" creationId="{412F323B-94AF-C83A-C0DB-5BC4D9FD05E1}"/>
          </ac:spMkLst>
        </pc:spChg>
      </pc:sldChg>
      <pc:sldChg chg="addSp modSp mod">
        <pc:chgData name="Taylor Callahan" userId="4c540afb-f3cd-4bd3-a823-eba174a2878a" providerId="ADAL" clId="{178C4739-7CEE-4CD8-B418-57B7C3E736FB}" dt="2025-08-11T19:32:06.211" v="123" actId="1076"/>
        <pc:sldMkLst>
          <pc:docMk/>
          <pc:sldMk cId="0" sldId="266"/>
        </pc:sldMkLst>
        <pc:spChg chg="add mod">
          <ac:chgData name="Taylor Callahan" userId="4c540afb-f3cd-4bd3-a823-eba174a2878a" providerId="ADAL" clId="{178C4739-7CEE-4CD8-B418-57B7C3E736FB}" dt="2025-08-11T19:32:06.211" v="123" actId="1076"/>
          <ac:spMkLst>
            <pc:docMk/>
            <pc:sldMk cId="0" sldId="266"/>
            <ac:spMk id="2" creationId="{10FD6908-DDE9-6843-E856-B76D5657D9B4}"/>
          </ac:spMkLst>
        </pc:spChg>
      </pc:sldChg>
      <pc:sldChg chg="addSp modSp">
        <pc:chgData name="Taylor Callahan" userId="4c540afb-f3cd-4bd3-a823-eba174a2878a" providerId="ADAL" clId="{178C4739-7CEE-4CD8-B418-57B7C3E736FB}" dt="2025-08-11T19:32:54.169" v="135"/>
        <pc:sldMkLst>
          <pc:docMk/>
          <pc:sldMk cId="0" sldId="267"/>
        </pc:sldMkLst>
        <pc:spChg chg="add mod">
          <ac:chgData name="Taylor Callahan" userId="4c540afb-f3cd-4bd3-a823-eba174a2878a" providerId="ADAL" clId="{178C4739-7CEE-4CD8-B418-57B7C3E736FB}" dt="2025-08-11T19:32:54.169" v="135"/>
          <ac:spMkLst>
            <pc:docMk/>
            <pc:sldMk cId="0" sldId="267"/>
            <ac:spMk id="2" creationId="{791102C9-74FC-1905-7C8C-EFD394168B8B}"/>
          </ac:spMkLst>
        </pc:spChg>
      </pc:sldChg>
      <pc:sldChg chg="addSp modSp">
        <pc:chgData name="Taylor Callahan" userId="4c540afb-f3cd-4bd3-a823-eba174a2878a" providerId="ADAL" clId="{178C4739-7CEE-4CD8-B418-57B7C3E736FB}" dt="2025-08-11T19:32:39.713" v="131"/>
        <pc:sldMkLst>
          <pc:docMk/>
          <pc:sldMk cId="0" sldId="271"/>
        </pc:sldMkLst>
        <pc:spChg chg="add mod">
          <ac:chgData name="Taylor Callahan" userId="4c540afb-f3cd-4bd3-a823-eba174a2878a" providerId="ADAL" clId="{178C4739-7CEE-4CD8-B418-57B7C3E736FB}" dt="2025-08-11T19:32:39.713" v="131"/>
          <ac:spMkLst>
            <pc:docMk/>
            <pc:sldMk cId="0" sldId="271"/>
            <ac:spMk id="2" creationId="{B9F5B79A-2E52-301A-1871-11014F17B0B4}"/>
          </ac:spMkLst>
        </pc:spChg>
      </pc:sldChg>
      <pc:sldChg chg="addSp modSp mod">
        <pc:chgData name="Taylor Callahan" userId="4c540afb-f3cd-4bd3-a823-eba174a2878a" providerId="ADAL" clId="{178C4739-7CEE-4CD8-B418-57B7C3E736FB}" dt="2025-08-11T19:32:27.120" v="127" actId="1076"/>
        <pc:sldMkLst>
          <pc:docMk/>
          <pc:sldMk cId="0" sldId="275"/>
        </pc:sldMkLst>
        <pc:spChg chg="add mod">
          <ac:chgData name="Taylor Callahan" userId="4c540afb-f3cd-4bd3-a823-eba174a2878a" providerId="ADAL" clId="{178C4739-7CEE-4CD8-B418-57B7C3E736FB}" dt="2025-08-11T19:32:27.120" v="127" actId="1076"/>
          <ac:spMkLst>
            <pc:docMk/>
            <pc:sldMk cId="0" sldId="275"/>
            <ac:spMk id="2" creationId="{5C00A0C7-C88C-9FD1-8972-2216C423CBEF}"/>
          </ac:spMkLst>
        </pc:spChg>
      </pc:sldChg>
      <pc:sldChg chg="addSp modSp mod">
        <pc:chgData name="Taylor Callahan" userId="4c540afb-f3cd-4bd3-a823-eba174a2878a" providerId="ADAL" clId="{178C4739-7CEE-4CD8-B418-57B7C3E736FB}" dt="2025-08-11T19:32:14.952" v="125" actId="1076"/>
        <pc:sldMkLst>
          <pc:docMk/>
          <pc:sldMk cId="0" sldId="276"/>
        </pc:sldMkLst>
        <pc:spChg chg="add mod">
          <ac:chgData name="Taylor Callahan" userId="4c540afb-f3cd-4bd3-a823-eba174a2878a" providerId="ADAL" clId="{178C4739-7CEE-4CD8-B418-57B7C3E736FB}" dt="2025-08-11T19:32:14.952" v="125" actId="1076"/>
          <ac:spMkLst>
            <pc:docMk/>
            <pc:sldMk cId="0" sldId="276"/>
            <ac:spMk id="2" creationId="{D9C55ACB-4814-3FC3-E2D5-4EAD90572A04}"/>
          </ac:spMkLst>
        </pc:spChg>
      </pc:sldChg>
      <pc:sldChg chg="addSp modSp mod">
        <pc:chgData name="Taylor Callahan" userId="4c540afb-f3cd-4bd3-a823-eba174a2878a" providerId="ADAL" clId="{178C4739-7CEE-4CD8-B418-57B7C3E736FB}" dt="2025-08-11T19:31:57.699" v="121" actId="1076"/>
        <pc:sldMkLst>
          <pc:docMk/>
          <pc:sldMk cId="0" sldId="278"/>
        </pc:sldMkLst>
        <pc:spChg chg="add mod">
          <ac:chgData name="Taylor Callahan" userId="4c540afb-f3cd-4bd3-a823-eba174a2878a" providerId="ADAL" clId="{178C4739-7CEE-4CD8-B418-57B7C3E736FB}" dt="2025-08-11T19:31:57.699" v="121" actId="1076"/>
          <ac:spMkLst>
            <pc:docMk/>
            <pc:sldMk cId="0" sldId="278"/>
            <ac:spMk id="2" creationId="{C8A4206D-3544-A313-1734-60005F3902DB}"/>
          </ac:spMkLst>
        </pc:spChg>
      </pc:sldChg>
      <pc:sldChg chg="addSp delSp modSp mod">
        <pc:chgData name="Taylor Callahan" userId="4c540afb-f3cd-4bd3-a823-eba174a2878a" providerId="ADAL" clId="{178C4739-7CEE-4CD8-B418-57B7C3E736FB}" dt="2025-08-11T19:31:27.822" v="111" actId="1076"/>
        <pc:sldMkLst>
          <pc:docMk/>
          <pc:sldMk cId="0" sldId="285"/>
        </pc:sldMkLst>
        <pc:spChg chg="add del mod">
          <ac:chgData name="Taylor Callahan" userId="4c540afb-f3cd-4bd3-a823-eba174a2878a" providerId="ADAL" clId="{178C4739-7CEE-4CD8-B418-57B7C3E736FB}" dt="2025-08-11T19:31:23.421" v="109" actId="478"/>
          <ac:spMkLst>
            <pc:docMk/>
            <pc:sldMk cId="0" sldId="285"/>
            <ac:spMk id="2" creationId="{63B1762F-B7C7-2FA3-1872-1649551A5D10}"/>
          </ac:spMkLst>
        </pc:spChg>
        <pc:spChg chg="add mod">
          <ac:chgData name="Taylor Callahan" userId="4c540afb-f3cd-4bd3-a823-eba174a2878a" providerId="ADAL" clId="{178C4739-7CEE-4CD8-B418-57B7C3E736FB}" dt="2025-08-11T19:31:27.822" v="111" actId="1076"/>
          <ac:spMkLst>
            <pc:docMk/>
            <pc:sldMk cId="0" sldId="285"/>
            <ac:spMk id="3" creationId="{D20EA814-CF0B-7B1A-6160-4AFC8192CF99}"/>
          </ac:spMkLst>
        </pc:spChg>
      </pc:sldChg>
      <pc:sldChg chg="modSp mod">
        <pc:chgData name="Taylor Callahan" userId="4c540afb-f3cd-4bd3-a823-eba174a2878a" providerId="ADAL" clId="{178C4739-7CEE-4CD8-B418-57B7C3E736FB}" dt="2025-08-11T19:31:11.073" v="105" actId="20577"/>
        <pc:sldMkLst>
          <pc:docMk/>
          <pc:sldMk cId="0" sldId="289"/>
        </pc:sldMkLst>
        <pc:spChg chg="mod">
          <ac:chgData name="Taylor Callahan" userId="4c540afb-f3cd-4bd3-a823-eba174a2878a" providerId="ADAL" clId="{178C4739-7CEE-4CD8-B418-57B7C3E736FB}" dt="2025-08-11T19:31:11.073" v="105" actId="20577"/>
          <ac:spMkLst>
            <pc:docMk/>
            <pc:sldMk cId="0" sldId="289"/>
            <ac:spMk id="2" creationId="{B34D36C6-01F8-AECD-54D3-249E1A926A1A}"/>
          </ac:spMkLst>
        </pc:spChg>
      </pc:sldChg>
      <pc:sldChg chg="addSp modSp">
        <pc:chgData name="Taylor Callahan" userId="4c540afb-f3cd-4bd3-a823-eba174a2878a" providerId="ADAL" clId="{178C4739-7CEE-4CD8-B418-57B7C3E736FB}" dt="2025-08-11T19:32:29.880" v="128"/>
        <pc:sldMkLst>
          <pc:docMk/>
          <pc:sldMk cId="1047099817" sldId="330"/>
        </pc:sldMkLst>
        <pc:spChg chg="add mod">
          <ac:chgData name="Taylor Callahan" userId="4c540afb-f3cd-4bd3-a823-eba174a2878a" providerId="ADAL" clId="{178C4739-7CEE-4CD8-B418-57B7C3E736FB}" dt="2025-08-11T19:32:29.880" v="128"/>
          <ac:spMkLst>
            <pc:docMk/>
            <pc:sldMk cId="1047099817" sldId="330"/>
            <ac:spMk id="3" creationId="{041590F3-6834-3FB4-19B3-98FE12D5D9A8}"/>
          </ac:spMkLst>
        </pc:spChg>
      </pc:sldChg>
      <pc:sldChg chg="addSp modSp">
        <pc:chgData name="Taylor Callahan" userId="4c540afb-f3cd-4bd3-a823-eba174a2878a" providerId="ADAL" clId="{178C4739-7CEE-4CD8-B418-57B7C3E736FB}" dt="2025-08-11T19:32:45.063" v="133"/>
        <pc:sldMkLst>
          <pc:docMk/>
          <pc:sldMk cId="1260053580" sldId="332"/>
        </pc:sldMkLst>
        <pc:spChg chg="add mod">
          <ac:chgData name="Taylor Callahan" userId="4c540afb-f3cd-4bd3-a823-eba174a2878a" providerId="ADAL" clId="{178C4739-7CEE-4CD8-B418-57B7C3E736FB}" dt="2025-08-11T19:32:45.063" v="133"/>
          <ac:spMkLst>
            <pc:docMk/>
            <pc:sldMk cId="1260053580" sldId="332"/>
            <ac:spMk id="3" creationId="{D58A3985-F10F-FFC2-8E08-35499878DDFC}"/>
          </ac:spMkLst>
        </pc:spChg>
      </pc:sldChg>
      <pc:sldChg chg="addSp modSp">
        <pc:chgData name="Taylor Callahan" userId="4c540afb-f3cd-4bd3-a823-eba174a2878a" providerId="ADAL" clId="{178C4739-7CEE-4CD8-B418-57B7C3E736FB}" dt="2025-08-11T19:32:43.185" v="132"/>
        <pc:sldMkLst>
          <pc:docMk/>
          <pc:sldMk cId="31280381" sldId="333"/>
        </pc:sldMkLst>
        <pc:spChg chg="add mod">
          <ac:chgData name="Taylor Callahan" userId="4c540afb-f3cd-4bd3-a823-eba174a2878a" providerId="ADAL" clId="{178C4739-7CEE-4CD8-B418-57B7C3E736FB}" dt="2025-08-11T19:32:43.185" v="132"/>
          <ac:spMkLst>
            <pc:docMk/>
            <pc:sldMk cId="31280381" sldId="333"/>
            <ac:spMk id="3" creationId="{C9509EA4-B15C-DB25-0EFA-4BEE28568C86}"/>
          </ac:spMkLst>
        </pc:spChg>
      </pc:sldChg>
      <pc:sldChg chg="addSp modSp">
        <pc:chgData name="Taylor Callahan" userId="4c540afb-f3cd-4bd3-a823-eba174a2878a" providerId="ADAL" clId="{178C4739-7CEE-4CD8-B418-57B7C3E736FB}" dt="2025-08-11T19:32:36.299" v="130"/>
        <pc:sldMkLst>
          <pc:docMk/>
          <pc:sldMk cId="321810546" sldId="334"/>
        </pc:sldMkLst>
        <pc:spChg chg="add mod">
          <ac:chgData name="Taylor Callahan" userId="4c540afb-f3cd-4bd3-a823-eba174a2878a" providerId="ADAL" clId="{178C4739-7CEE-4CD8-B418-57B7C3E736FB}" dt="2025-08-11T19:32:36.299" v="130"/>
          <ac:spMkLst>
            <pc:docMk/>
            <pc:sldMk cId="321810546" sldId="334"/>
            <ac:spMk id="3" creationId="{35EE4DA1-0474-F4AF-6433-D136053F4513}"/>
          </ac:spMkLst>
        </pc:spChg>
      </pc:sldChg>
      <pc:sldChg chg="addSp modSp">
        <pc:chgData name="Taylor Callahan" userId="4c540afb-f3cd-4bd3-a823-eba174a2878a" providerId="ADAL" clId="{178C4739-7CEE-4CD8-B418-57B7C3E736FB}" dt="2025-08-11T19:32:32.697" v="129"/>
        <pc:sldMkLst>
          <pc:docMk/>
          <pc:sldMk cId="55093465" sldId="335"/>
        </pc:sldMkLst>
        <pc:spChg chg="add mod">
          <ac:chgData name="Taylor Callahan" userId="4c540afb-f3cd-4bd3-a823-eba174a2878a" providerId="ADAL" clId="{178C4739-7CEE-4CD8-B418-57B7C3E736FB}" dt="2025-08-11T19:32:32.697" v="129"/>
          <ac:spMkLst>
            <pc:docMk/>
            <pc:sldMk cId="55093465" sldId="335"/>
            <ac:spMk id="3" creationId="{604D6F01-A511-83C9-9E0E-DB781EB652CA}"/>
          </ac:spMkLst>
        </pc:spChg>
      </pc:sldChg>
      <pc:sldChg chg="addSp modSp">
        <pc:chgData name="Taylor Callahan" userId="4c540afb-f3cd-4bd3-a823-eba174a2878a" providerId="ADAL" clId="{178C4739-7CEE-4CD8-B418-57B7C3E736FB}" dt="2025-08-11T19:32:48.054" v="134"/>
        <pc:sldMkLst>
          <pc:docMk/>
          <pc:sldMk cId="1350026264" sldId="336"/>
        </pc:sldMkLst>
        <pc:spChg chg="add mod">
          <ac:chgData name="Taylor Callahan" userId="4c540afb-f3cd-4bd3-a823-eba174a2878a" providerId="ADAL" clId="{178C4739-7CEE-4CD8-B418-57B7C3E736FB}" dt="2025-08-11T19:32:48.054" v="134"/>
          <ac:spMkLst>
            <pc:docMk/>
            <pc:sldMk cId="1350026264" sldId="336"/>
            <ac:spMk id="3" creationId="{FB158256-A5B7-7DC7-BF42-6F177605D5FA}"/>
          </ac:spMkLst>
        </pc:spChg>
      </pc:sldChg>
      <pc:sldChg chg="addSp modSp">
        <pc:chgData name="Taylor Callahan" userId="4c540afb-f3cd-4bd3-a823-eba174a2878a" providerId="ADAL" clId="{178C4739-7CEE-4CD8-B418-57B7C3E736FB}" dt="2025-08-11T19:33:26.298" v="142"/>
        <pc:sldMkLst>
          <pc:docMk/>
          <pc:sldMk cId="1639359807" sldId="337"/>
        </pc:sldMkLst>
        <pc:spChg chg="add mod">
          <ac:chgData name="Taylor Callahan" userId="4c540afb-f3cd-4bd3-a823-eba174a2878a" providerId="ADAL" clId="{178C4739-7CEE-4CD8-B418-57B7C3E736FB}" dt="2025-08-11T19:33:26.298" v="142"/>
          <ac:spMkLst>
            <pc:docMk/>
            <pc:sldMk cId="1639359807" sldId="337"/>
            <ac:spMk id="2" creationId="{A954F0F9-A316-88AD-E7B7-2A03515AAAF9}"/>
          </ac:spMkLst>
        </pc:spChg>
      </pc:sldChg>
      <pc:sldChg chg="addSp delSp modSp mod">
        <pc:chgData name="Taylor Callahan" userId="4c540afb-f3cd-4bd3-a823-eba174a2878a" providerId="ADAL" clId="{178C4739-7CEE-4CD8-B418-57B7C3E736FB}" dt="2025-08-11T19:31:32.875" v="113"/>
        <pc:sldMkLst>
          <pc:docMk/>
          <pc:sldMk cId="3359830787" sldId="338"/>
        </pc:sldMkLst>
        <pc:spChg chg="add del mod">
          <ac:chgData name="Taylor Callahan" userId="4c540afb-f3cd-4bd3-a823-eba174a2878a" providerId="ADAL" clId="{178C4739-7CEE-4CD8-B418-57B7C3E736FB}" dt="2025-08-11T19:31:30.184" v="112" actId="478"/>
          <ac:spMkLst>
            <pc:docMk/>
            <pc:sldMk cId="3359830787" sldId="338"/>
            <ac:spMk id="2" creationId="{FE0C5CAA-9D50-5DAA-D329-4C55B523CA0F}"/>
          </ac:spMkLst>
        </pc:spChg>
        <pc:spChg chg="add mod">
          <ac:chgData name="Taylor Callahan" userId="4c540afb-f3cd-4bd3-a823-eba174a2878a" providerId="ADAL" clId="{178C4739-7CEE-4CD8-B418-57B7C3E736FB}" dt="2025-08-11T19:31:32.875" v="113"/>
          <ac:spMkLst>
            <pc:docMk/>
            <pc:sldMk cId="3359830787" sldId="338"/>
            <ac:spMk id="3" creationId="{F2FDF450-5F35-2511-D54A-66B836DD354B}"/>
          </ac:spMkLst>
        </pc:spChg>
      </pc:sldChg>
      <pc:sldChg chg="addSp delSp modSp mod">
        <pc:chgData name="Taylor Callahan" userId="4c540afb-f3cd-4bd3-a823-eba174a2878a" providerId="ADAL" clId="{178C4739-7CEE-4CD8-B418-57B7C3E736FB}" dt="2025-08-11T19:31:52.409" v="119" actId="1076"/>
        <pc:sldMkLst>
          <pc:docMk/>
          <pc:sldMk cId="3332060413" sldId="339"/>
        </pc:sldMkLst>
        <pc:spChg chg="add del mod">
          <ac:chgData name="Taylor Callahan" userId="4c540afb-f3cd-4bd3-a823-eba174a2878a" providerId="ADAL" clId="{178C4739-7CEE-4CD8-B418-57B7C3E736FB}" dt="2025-08-11T19:31:47.872" v="117" actId="478"/>
          <ac:spMkLst>
            <pc:docMk/>
            <pc:sldMk cId="3332060413" sldId="339"/>
            <ac:spMk id="2" creationId="{9A82FB53-5E79-F160-F1E2-2F5133FFE291}"/>
          </ac:spMkLst>
        </pc:spChg>
        <pc:spChg chg="add mod">
          <ac:chgData name="Taylor Callahan" userId="4c540afb-f3cd-4bd3-a823-eba174a2878a" providerId="ADAL" clId="{178C4739-7CEE-4CD8-B418-57B7C3E736FB}" dt="2025-08-11T19:31:52.409" v="119" actId="1076"/>
          <ac:spMkLst>
            <pc:docMk/>
            <pc:sldMk cId="3332060413" sldId="339"/>
            <ac:spMk id="3" creationId="{07E84CAA-D43E-6F35-493F-0FB235BE12BA}"/>
          </ac:spMkLst>
        </pc:spChg>
      </pc:sldChg>
      <pc:sldChg chg="addSp delSp modSp mod">
        <pc:chgData name="Taylor Callahan" userId="4c540afb-f3cd-4bd3-a823-eba174a2878a" providerId="ADAL" clId="{178C4739-7CEE-4CD8-B418-57B7C3E736FB}" dt="2025-08-11T19:31:20.633" v="108" actId="1076"/>
        <pc:sldMkLst>
          <pc:docMk/>
          <pc:sldMk cId="2767679730" sldId="340"/>
        </pc:sldMkLst>
        <pc:spChg chg="add mod">
          <ac:chgData name="Taylor Callahan" userId="4c540afb-f3cd-4bd3-a823-eba174a2878a" providerId="ADAL" clId="{178C4739-7CEE-4CD8-B418-57B7C3E736FB}" dt="2025-08-11T19:31:20.633" v="108" actId="1076"/>
          <ac:spMkLst>
            <pc:docMk/>
            <pc:sldMk cId="2767679730" sldId="340"/>
            <ac:spMk id="3" creationId="{BCF26E50-DAA0-4B4E-7F16-44F66BF6E408}"/>
          </ac:spMkLst>
        </pc:spChg>
        <pc:picChg chg="add del mod">
          <ac:chgData name="Taylor Callahan" userId="4c540afb-f3cd-4bd3-a823-eba174a2878a" providerId="ADAL" clId="{178C4739-7CEE-4CD8-B418-57B7C3E736FB}" dt="2025-08-11T19:31:16.799" v="106" actId="478"/>
          <ac:picMkLst>
            <pc:docMk/>
            <pc:sldMk cId="2767679730" sldId="340"/>
            <ac:picMk id="2" creationId="{6279D831-1CDC-094A-D953-DB55D81F479D}"/>
          </ac:picMkLst>
        </pc:picChg>
      </pc:sldChg>
      <pc:sldChg chg="addSp delSp modSp mod">
        <pc:chgData name="Taylor Callahan" userId="4c540afb-f3cd-4bd3-a823-eba174a2878a" providerId="ADAL" clId="{178C4739-7CEE-4CD8-B418-57B7C3E736FB}" dt="2025-08-11T19:31:45.200" v="116" actId="1076"/>
        <pc:sldMkLst>
          <pc:docMk/>
          <pc:sldMk cId="2810792051" sldId="341"/>
        </pc:sldMkLst>
        <pc:spChg chg="add del mod">
          <ac:chgData name="Taylor Callahan" userId="4c540afb-f3cd-4bd3-a823-eba174a2878a" providerId="ADAL" clId="{178C4739-7CEE-4CD8-B418-57B7C3E736FB}" dt="2025-08-11T19:31:36.712" v="114" actId="478"/>
          <ac:spMkLst>
            <pc:docMk/>
            <pc:sldMk cId="2810792051" sldId="341"/>
            <ac:spMk id="2" creationId="{2CFFAFFA-7DFA-078E-C809-60CF413C296B}"/>
          </ac:spMkLst>
        </pc:spChg>
        <pc:spChg chg="add mod">
          <ac:chgData name="Taylor Callahan" userId="4c540afb-f3cd-4bd3-a823-eba174a2878a" providerId="ADAL" clId="{178C4739-7CEE-4CD8-B418-57B7C3E736FB}" dt="2025-08-11T19:31:45.200" v="116" actId="1076"/>
          <ac:spMkLst>
            <pc:docMk/>
            <pc:sldMk cId="2810792051" sldId="341"/>
            <ac:spMk id="3" creationId="{964D5FF2-9932-FA63-0198-93EC4266065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2-D393-0F46-96A0-830656D3AB8F}"/>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393-0F46-96A0-830656D3AB8F}"/>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4-D393-0F46-96A0-830656D3AB8F}"/>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5-D393-0F46-96A0-830656D3AB8F}"/>
              </c:ext>
            </c:extLst>
          </c:dPt>
          <c:dLbls>
            <c:dLbl>
              <c:idx val="0"/>
              <c:tx>
                <c:rich>
                  <a:bodyPr/>
                  <a:lstStyle/>
                  <a:p>
                    <a:fld id="{F87B490B-8582-4241-BCEC-A201FCB4F116}" type="PERCENTAGE">
                      <a:rPr lang="en-US" sz="950" smtClean="0"/>
                      <a:pPr/>
                      <a:t>[PERCENTAGE]</a:t>
                    </a:fld>
                    <a:endParaRPr lang="en-US" sz="950" dirty="0"/>
                  </a:p>
                  <a:p>
                    <a:r>
                      <a:rPr lang="en-US" sz="950" dirty="0"/>
                      <a:t>Agree</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393-0F46-96A0-830656D3AB8F}"/>
                </c:ext>
              </c:extLst>
            </c:dLbl>
            <c:dLbl>
              <c:idx val="1"/>
              <c:layout>
                <c:manualLayout>
                  <c:x val="6.2499999999999882E-2"/>
                  <c:y val="3.2812497981514553E-2"/>
                </c:manualLayout>
              </c:layout>
              <c:tx>
                <c:rich>
                  <a:bodyPr/>
                  <a:lstStyle/>
                  <a:p>
                    <a:fld id="{0729CE75-1668-6945-8A60-0225C7498C73}" type="PERCENTAGE">
                      <a:rPr lang="en-US" sz="950" smtClean="0"/>
                      <a:pPr/>
                      <a:t>[PERCENTAGE]</a:t>
                    </a:fld>
                    <a:endParaRPr lang="en-US" sz="950" dirty="0"/>
                  </a:p>
                  <a:p>
                    <a:r>
                      <a:rPr lang="en-US" sz="950" dirty="0"/>
                      <a:t>Disagree</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393-0F46-96A0-830656D3AB8F}"/>
                </c:ext>
              </c:extLst>
            </c:dLbl>
            <c:dLbl>
              <c:idx val="2"/>
              <c:tx>
                <c:rich>
                  <a:bodyPr/>
                  <a:lstStyle/>
                  <a:p>
                    <a:fld id="{CFA354A3-F5A0-AA4F-AAF6-913A4197F3F2}" type="PERCENTAGE">
                      <a:rPr lang="en-US" sz="950" smtClean="0">
                        <a:solidFill>
                          <a:schemeClr val="bg1"/>
                        </a:solidFill>
                      </a:rPr>
                      <a:pPr/>
                      <a:t>[PERCENTAGE]</a:t>
                    </a:fld>
                    <a:endParaRPr lang="en-US" sz="950" dirty="0">
                      <a:solidFill>
                        <a:schemeClr val="bg1"/>
                      </a:solidFill>
                    </a:endParaRPr>
                  </a:p>
                  <a:p>
                    <a:r>
                      <a:rPr lang="en-US" sz="950" dirty="0">
                        <a:solidFill>
                          <a:schemeClr val="bg1"/>
                        </a:solidFill>
                      </a:rPr>
                      <a:t>Somewhat</a:t>
                    </a:r>
                  </a:p>
                  <a:p>
                    <a:r>
                      <a:rPr lang="en-US" sz="950" dirty="0">
                        <a:solidFill>
                          <a:schemeClr val="bg1"/>
                        </a:solidFill>
                      </a:rPr>
                      <a:t>Agree</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393-0F46-96A0-830656D3AB8F}"/>
                </c:ext>
              </c:extLst>
            </c:dLbl>
            <c:dLbl>
              <c:idx val="3"/>
              <c:tx>
                <c:rich>
                  <a:bodyPr/>
                  <a:lstStyle/>
                  <a:p>
                    <a:r>
                      <a:rPr lang="en-US" sz="950" dirty="0">
                        <a:solidFill>
                          <a:schemeClr val="bg1"/>
                        </a:solidFill>
                      </a:rPr>
                      <a:t>60%</a:t>
                    </a:r>
                  </a:p>
                  <a:p>
                    <a:r>
                      <a:rPr lang="en-US" sz="950" dirty="0">
                        <a:solidFill>
                          <a:schemeClr val="bg1"/>
                        </a:solidFill>
                      </a:rPr>
                      <a:t>Strongly </a:t>
                    </a:r>
                  </a:p>
                  <a:p>
                    <a:r>
                      <a:rPr lang="en-US" sz="950" dirty="0">
                        <a:solidFill>
                          <a:schemeClr val="bg1"/>
                        </a:solidFill>
                      </a:rPr>
                      <a:t>Agree</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D393-0F46-96A0-830656D3AB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Agree</c:v>
                </c:pt>
                <c:pt idx="1">
                  <c:v>Disagree</c:v>
                </c:pt>
                <c:pt idx="2">
                  <c:v>Somewhat Agree</c:v>
                </c:pt>
                <c:pt idx="3">
                  <c:v>Strongly Agree</c:v>
                </c:pt>
              </c:strCache>
            </c:strRef>
          </c:cat>
          <c:val>
            <c:numRef>
              <c:f>Sheet1!$B$2:$B$5</c:f>
              <c:numCache>
                <c:formatCode>General</c:formatCode>
                <c:ptCount val="4"/>
                <c:pt idx="0">
                  <c:v>26</c:v>
                </c:pt>
                <c:pt idx="1">
                  <c:v>5</c:v>
                </c:pt>
                <c:pt idx="2">
                  <c:v>8</c:v>
                </c:pt>
                <c:pt idx="3">
                  <c:v>60</c:v>
                </c:pt>
              </c:numCache>
            </c:numRef>
          </c:val>
          <c:extLst>
            <c:ext xmlns:c16="http://schemas.microsoft.com/office/drawing/2014/chart" uri="{C3380CC4-5D6E-409C-BE32-E72D297353CC}">
              <c16:uniqueId val="{00000000-D393-0F46-96A0-830656D3AB8F}"/>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8ADE45-290E-417B-9D15-0D4A2FA9F1A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D4DB3AB-9A53-402A-835B-FAD6D0A151A1}">
      <dgm:prSet phldrT="[Text]"/>
      <dgm:spPr>
        <a:solidFill>
          <a:srgbClr val="003462"/>
        </a:solidFill>
      </dgm:spPr>
      <dgm:t>
        <a:bodyPr/>
        <a:lstStyle/>
        <a:p>
          <a:endParaRPr lang="en-US" dirty="0">
            <a:latin typeface="Barlow Condensed Medium"/>
          </a:endParaRPr>
        </a:p>
      </dgm:t>
    </dgm:pt>
    <dgm:pt modelId="{44A52F7C-763D-4492-8394-A9358908C2A2}" type="parTrans" cxnId="{A04BAC8E-B437-40DC-855B-BBC74DC127E8}">
      <dgm:prSet/>
      <dgm:spPr/>
      <dgm:t>
        <a:bodyPr/>
        <a:lstStyle/>
        <a:p>
          <a:endParaRPr lang="en-US"/>
        </a:p>
      </dgm:t>
    </dgm:pt>
    <dgm:pt modelId="{55BDB308-117F-400D-B08B-9B94AE511F9B}" type="sibTrans" cxnId="{A04BAC8E-B437-40DC-855B-BBC74DC127E8}">
      <dgm:prSet/>
      <dgm:spPr/>
      <dgm:t>
        <a:bodyPr/>
        <a:lstStyle/>
        <a:p>
          <a:endParaRPr lang="en-US"/>
        </a:p>
      </dgm:t>
    </dgm:pt>
    <dgm:pt modelId="{994658A9-2254-4E5C-B5F9-34350A6034D0}">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Local programs and recruiting</a:t>
          </a:r>
        </a:p>
      </dgm:t>
    </dgm:pt>
    <dgm:pt modelId="{EB4FD34A-FB60-45B3-ADC5-304B6E6D0DC1}" type="parTrans" cxnId="{5881D334-38D0-440F-9E91-63B152F317E8}">
      <dgm:prSet/>
      <dgm:spPr/>
      <dgm:t>
        <a:bodyPr/>
        <a:lstStyle/>
        <a:p>
          <a:endParaRPr lang="en-US"/>
        </a:p>
      </dgm:t>
    </dgm:pt>
    <dgm:pt modelId="{2E6E1EC9-D021-4460-AD2E-13D3D01BF98E}" type="sibTrans" cxnId="{5881D334-38D0-440F-9E91-63B152F317E8}">
      <dgm:prSet/>
      <dgm:spPr/>
      <dgm:t>
        <a:bodyPr/>
        <a:lstStyle/>
        <a:p>
          <a:endParaRPr lang="en-US"/>
        </a:p>
      </dgm:t>
    </dgm:pt>
    <dgm:pt modelId="{224B2A7F-287C-4A84-8BC0-DAECE9D91911}">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Community events, research, and thought leadership</a:t>
          </a:r>
        </a:p>
      </dgm:t>
    </dgm:pt>
    <dgm:pt modelId="{BA8580C5-F310-4340-A511-2DA6BEE54421}" type="parTrans" cxnId="{8FC064FD-46D6-411B-B103-59473848622C}">
      <dgm:prSet/>
      <dgm:spPr/>
      <dgm:t>
        <a:bodyPr/>
        <a:lstStyle/>
        <a:p>
          <a:endParaRPr lang="en-US"/>
        </a:p>
      </dgm:t>
    </dgm:pt>
    <dgm:pt modelId="{3D601FE6-3EAE-4833-9652-1290481600CA}" type="sibTrans" cxnId="{8FC064FD-46D6-411B-B103-59473848622C}">
      <dgm:prSet/>
      <dgm:spPr/>
      <dgm:t>
        <a:bodyPr/>
        <a:lstStyle/>
        <a:p>
          <a:endParaRPr lang="en-US"/>
        </a:p>
      </dgm:t>
    </dgm:pt>
    <dgm:pt modelId="{F75C7C73-5BCE-4C6A-8CE5-3BA26959B62D}">
      <dgm:prSet phldrT="[Text]"/>
      <dgm:spPr>
        <a:solidFill>
          <a:srgbClr val="02723B"/>
        </a:solidFill>
      </dgm:spPr>
      <dgm:t>
        <a:bodyPr/>
        <a:lstStyle/>
        <a:p>
          <a:endParaRPr lang="en-US" dirty="0">
            <a:latin typeface="Barlow Condensed Medium"/>
          </a:endParaRPr>
        </a:p>
      </dgm:t>
    </dgm:pt>
    <dgm:pt modelId="{31A89047-E190-4534-A83D-F80C24F0B7FD}" type="parTrans" cxnId="{4477B6B5-3C57-40BF-9F62-4645FC1DFA01}">
      <dgm:prSet/>
      <dgm:spPr/>
      <dgm:t>
        <a:bodyPr/>
        <a:lstStyle/>
        <a:p>
          <a:endParaRPr lang="en-US"/>
        </a:p>
      </dgm:t>
    </dgm:pt>
    <dgm:pt modelId="{BDF19386-A564-4B77-B10F-9448055EA173}" type="sibTrans" cxnId="{4477B6B5-3C57-40BF-9F62-4645FC1DFA01}">
      <dgm:prSet/>
      <dgm:spPr/>
      <dgm:t>
        <a:bodyPr/>
        <a:lstStyle/>
        <a:p>
          <a:endParaRPr lang="en-US"/>
        </a:p>
      </dgm:t>
    </dgm:pt>
    <dgm:pt modelId="{763EC0CF-9A20-48E8-987B-253C70A24D40}">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Can’t work in silos; think community</a:t>
          </a:r>
        </a:p>
      </dgm:t>
    </dgm:pt>
    <dgm:pt modelId="{3FE5C68F-C141-4C9D-9DC5-B95408E54FAA}" type="parTrans" cxnId="{5075A8A8-24F8-47B2-802F-0A4446333505}">
      <dgm:prSet/>
      <dgm:spPr/>
      <dgm:t>
        <a:bodyPr/>
        <a:lstStyle/>
        <a:p>
          <a:endParaRPr lang="en-US"/>
        </a:p>
      </dgm:t>
    </dgm:pt>
    <dgm:pt modelId="{3DA215CB-C1AE-46C6-B425-E2B72F550D29}" type="sibTrans" cxnId="{5075A8A8-24F8-47B2-802F-0A4446333505}">
      <dgm:prSet/>
      <dgm:spPr/>
      <dgm:t>
        <a:bodyPr/>
        <a:lstStyle/>
        <a:p>
          <a:endParaRPr lang="en-US"/>
        </a:p>
      </dgm:t>
    </dgm:pt>
    <dgm:pt modelId="{ABDAB5B5-E5AD-496B-9750-BEF9F28EF658}">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Local platform for collaboration and referrals</a:t>
          </a:r>
        </a:p>
      </dgm:t>
    </dgm:pt>
    <dgm:pt modelId="{ADE9508E-18A3-4DF8-B919-4E0EA2C4999D}" type="parTrans" cxnId="{EE72CA6A-FC13-46DA-B9B3-9039FEA836DB}">
      <dgm:prSet/>
      <dgm:spPr/>
      <dgm:t>
        <a:bodyPr/>
        <a:lstStyle/>
        <a:p>
          <a:endParaRPr lang="en-US"/>
        </a:p>
      </dgm:t>
    </dgm:pt>
    <dgm:pt modelId="{53537B75-771F-48DF-B369-E5325330A606}" type="sibTrans" cxnId="{EE72CA6A-FC13-46DA-B9B3-9039FEA836DB}">
      <dgm:prSet/>
      <dgm:spPr/>
      <dgm:t>
        <a:bodyPr/>
        <a:lstStyle/>
        <a:p>
          <a:endParaRPr lang="en-US"/>
        </a:p>
      </dgm:t>
    </dgm:pt>
    <dgm:pt modelId="{E26051EA-2DAD-44FF-B0AA-46D577147F80}">
      <dgm:prSet phldrT="[Text]"/>
      <dgm:spPr>
        <a:solidFill>
          <a:srgbClr val="0D64A3"/>
        </a:solidFill>
      </dgm:spPr>
      <dgm:t>
        <a:bodyPr/>
        <a:lstStyle/>
        <a:p>
          <a:endParaRPr lang="en-US" dirty="0">
            <a:latin typeface="Barlow Condensed Medium"/>
          </a:endParaRPr>
        </a:p>
      </dgm:t>
    </dgm:pt>
    <dgm:pt modelId="{D34F472E-FF25-4EA8-8205-873A52F2CF42}" type="parTrans" cxnId="{129F3537-AF51-4229-9095-6F78EC902819}">
      <dgm:prSet/>
      <dgm:spPr/>
      <dgm:t>
        <a:bodyPr/>
        <a:lstStyle/>
        <a:p>
          <a:endParaRPr lang="en-US"/>
        </a:p>
      </dgm:t>
    </dgm:pt>
    <dgm:pt modelId="{E5E6C5DD-44DF-4552-A1B0-ACC80AFEA85D}" type="sibTrans" cxnId="{129F3537-AF51-4229-9095-6F78EC902819}">
      <dgm:prSet/>
      <dgm:spPr/>
      <dgm:t>
        <a:bodyPr/>
        <a:lstStyle/>
        <a:p>
          <a:endParaRPr lang="en-US"/>
        </a:p>
      </dgm:t>
    </dgm:pt>
    <dgm:pt modelId="{5F7C6503-27CC-4FB6-ADC8-644D029D29FF}">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Learn and use common framework, language, and messaging</a:t>
          </a:r>
        </a:p>
      </dgm:t>
    </dgm:pt>
    <dgm:pt modelId="{D1AB56AA-A842-4048-9B46-D844A8D27590}" type="parTrans" cxnId="{F438C218-D93D-4945-A464-0217D26DF4D4}">
      <dgm:prSet/>
      <dgm:spPr/>
      <dgm:t>
        <a:bodyPr/>
        <a:lstStyle/>
        <a:p>
          <a:endParaRPr lang="en-US"/>
        </a:p>
      </dgm:t>
    </dgm:pt>
    <dgm:pt modelId="{15E46B55-5974-413D-BF8B-85A6DC92DCD1}" type="sibTrans" cxnId="{F438C218-D93D-4945-A464-0217D26DF4D4}">
      <dgm:prSet/>
      <dgm:spPr/>
      <dgm:t>
        <a:bodyPr/>
        <a:lstStyle/>
        <a:p>
          <a:endParaRPr lang="en-US"/>
        </a:p>
      </dgm:t>
    </dgm:pt>
    <dgm:pt modelId="{07A4DB2D-FBCE-4522-8954-51ED6F3C28BC}">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Help set strategic direction for EPI Global</a:t>
          </a:r>
        </a:p>
      </dgm:t>
    </dgm:pt>
    <dgm:pt modelId="{5F2163F1-C086-472E-802E-58E01C9276CF}" type="sibTrans" cxnId="{1631188E-353B-45FC-B2F1-17106F2A48F3}">
      <dgm:prSet/>
      <dgm:spPr/>
      <dgm:t>
        <a:bodyPr/>
        <a:lstStyle/>
        <a:p>
          <a:endParaRPr lang="en-US"/>
        </a:p>
      </dgm:t>
    </dgm:pt>
    <dgm:pt modelId="{DCE9CC8A-E0CC-44FC-A1EC-4B11C03B9A01}" type="parTrans" cxnId="{1631188E-353B-45FC-B2F1-17106F2A48F3}">
      <dgm:prSet/>
      <dgm:spPr/>
      <dgm:t>
        <a:bodyPr/>
        <a:lstStyle/>
        <a:p>
          <a:endParaRPr lang="en-US"/>
        </a:p>
      </dgm:t>
    </dgm:pt>
    <dgm:pt modelId="{6C593E23-5FA6-4311-B943-F990FC7688B2}" type="pres">
      <dgm:prSet presAssocID="{708ADE45-290E-417B-9D15-0D4A2FA9F1A7}" presName="Name0" presStyleCnt="0">
        <dgm:presLayoutVars>
          <dgm:dir/>
          <dgm:animLvl val="lvl"/>
          <dgm:resizeHandles val="exact"/>
        </dgm:presLayoutVars>
      </dgm:prSet>
      <dgm:spPr/>
    </dgm:pt>
    <dgm:pt modelId="{A48994BE-7DDF-40A1-BA42-06343773391F}" type="pres">
      <dgm:prSet presAssocID="{AD4DB3AB-9A53-402A-835B-FAD6D0A151A1}" presName="linNode" presStyleCnt="0"/>
      <dgm:spPr/>
    </dgm:pt>
    <dgm:pt modelId="{C58D63FD-EBCA-4748-BAB0-56B81773F36C}" type="pres">
      <dgm:prSet presAssocID="{AD4DB3AB-9A53-402A-835B-FAD6D0A151A1}" presName="parentText" presStyleLbl="node1" presStyleIdx="0" presStyleCnt="3">
        <dgm:presLayoutVars>
          <dgm:chMax val="1"/>
          <dgm:bulletEnabled val="1"/>
        </dgm:presLayoutVars>
      </dgm:prSet>
      <dgm:spPr/>
    </dgm:pt>
    <dgm:pt modelId="{9D7FEB61-332B-4D6A-8C29-CD24985AF815}" type="pres">
      <dgm:prSet presAssocID="{AD4DB3AB-9A53-402A-835B-FAD6D0A151A1}" presName="descendantText" presStyleLbl="alignAccFollowNode1" presStyleIdx="0" presStyleCnt="3">
        <dgm:presLayoutVars>
          <dgm:bulletEnabled val="1"/>
        </dgm:presLayoutVars>
      </dgm:prSet>
      <dgm:spPr/>
    </dgm:pt>
    <dgm:pt modelId="{E5B85E40-2AE2-4EAE-A84C-B210EB146B8B}" type="pres">
      <dgm:prSet presAssocID="{55BDB308-117F-400D-B08B-9B94AE511F9B}" presName="sp" presStyleCnt="0"/>
      <dgm:spPr/>
    </dgm:pt>
    <dgm:pt modelId="{0AC892C2-C6E4-4153-97C6-431B2D6A3DA6}" type="pres">
      <dgm:prSet presAssocID="{F75C7C73-5BCE-4C6A-8CE5-3BA26959B62D}" presName="linNode" presStyleCnt="0"/>
      <dgm:spPr/>
    </dgm:pt>
    <dgm:pt modelId="{2F952616-EC67-486D-AAE1-CE258DB31A13}" type="pres">
      <dgm:prSet presAssocID="{F75C7C73-5BCE-4C6A-8CE5-3BA26959B62D}" presName="parentText" presStyleLbl="node1" presStyleIdx="1" presStyleCnt="3">
        <dgm:presLayoutVars>
          <dgm:chMax val="1"/>
          <dgm:bulletEnabled val="1"/>
        </dgm:presLayoutVars>
      </dgm:prSet>
      <dgm:spPr/>
    </dgm:pt>
    <dgm:pt modelId="{C9DA6504-E4B8-4B06-A946-F0747602F1B3}" type="pres">
      <dgm:prSet presAssocID="{F75C7C73-5BCE-4C6A-8CE5-3BA26959B62D}" presName="descendantText" presStyleLbl="alignAccFollowNode1" presStyleIdx="1" presStyleCnt="3">
        <dgm:presLayoutVars>
          <dgm:bulletEnabled val="1"/>
        </dgm:presLayoutVars>
      </dgm:prSet>
      <dgm:spPr/>
    </dgm:pt>
    <dgm:pt modelId="{AD5839EF-CD6C-42C9-A42B-8346B2894F6F}" type="pres">
      <dgm:prSet presAssocID="{BDF19386-A564-4B77-B10F-9448055EA173}" presName="sp" presStyleCnt="0"/>
      <dgm:spPr/>
    </dgm:pt>
    <dgm:pt modelId="{188E4B66-A7A2-4621-8A1F-01F603AC1BEC}" type="pres">
      <dgm:prSet presAssocID="{E26051EA-2DAD-44FF-B0AA-46D577147F80}" presName="linNode" presStyleCnt="0"/>
      <dgm:spPr/>
    </dgm:pt>
    <dgm:pt modelId="{B2E0D7FD-1FF0-4F6B-AB63-DBE81F276708}" type="pres">
      <dgm:prSet presAssocID="{E26051EA-2DAD-44FF-B0AA-46D577147F80}" presName="parentText" presStyleLbl="node1" presStyleIdx="2" presStyleCnt="3">
        <dgm:presLayoutVars>
          <dgm:chMax val="1"/>
          <dgm:bulletEnabled val="1"/>
        </dgm:presLayoutVars>
      </dgm:prSet>
      <dgm:spPr/>
    </dgm:pt>
    <dgm:pt modelId="{9092E090-4A7A-42F4-8022-94665701F148}" type="pres">
      <dgm:prSet presAssocID="{E26051EA-2DAD-44FF-B0AA-46D577147F80}" presName="descendantText" presStyleLbl="alignAccFollowNode1" presStyleIdx="2" presStyleCnt="3">
        <dgm:presLayoutVars>
          <dgm:bulletEnabled val="1"/>
        </dgm:presLayoutVars>
      </dgm:prSet>
      <dgm:spPr/>
    </dgm:pt>
  </dgm:ptLst>
  <dgm:cxnLst>
    <dgm:cxn modelId="{75CC9908-CD60-463F-AB08-7B3F7EEDD394}" type="presOf" srcId="{763EC0CF-9A20-48E8-987B-253C70A24D40}" destId="{C9DA6504-E4B8-4B06-A946-F0747602F1B3}" srcOrd="0" destOrd="0" presId="urn:microsoft.com/office/officeart/2005/8/layout/vList5"/>
    <dgm:cxn modelId="{4E50740A-D273-431D-8DAE-8A94D622EBDF}" type="presOf" srcId="{994658A9-2254-4E5C-B5F9-34350A6034D0}" destId="{9D7FEB61-332B-4D6A-8C29-CD24985AF815}" srcOrd="0" destOrd="0" presId="urn:microsoft.com/office/officeart/2005/8/layout/vList5"/>
    <dgm:cxn modelId="{F438C218-D93D-4945-A464-0217D26DF4D4}" srcId="{E26051EA-2DAD-44FF-B0AA-46D577147F80}" destId="{5F7C6503-27CC-4FB6-ADC8-644D029D29FF}" srcOrd="0" destOrd="0" parTransId="{D1AB56AA-A842-4048-9B46-D844A8D27590}" sibTransId="{15E46B55-5974-413D-BF8B-85A6DC92DCD1}"/>
    <dgm:cxn modelId="{9282FE1D-CFB4-4D80-86C4-EDD81EF6C41E}" type="presOf" srcId="{E26051EA-2DAD-44FF-B0AA-46D577147F80}" destId="{B2E0D7FD-1FF0-4F6B-AB63-DBE81F276708}" srcOrd="0" destOrd="0" presId="urn:microsoft.com/office/officeart/2005/8/layout/vList5"/>
    <dgm:cxn modelId="{5881D334-38D0-440F-9E91-63B152F317E8}" srcId="{AD4DB3AB-9A53-402A-835B-FAD6D0A151A1}" destId="{994658A9-2254-4E5C-B5F9-34350A6034D0}" srcOrd="0" destOrd="0" parTransId="{EB4FD34A-FB60-45B3-ADC5-304B6E6D0DC1}" sibTransId="{2E6E1EC9-D021-4460-AD2E-13D3D01BF98E}"/>
    <dgm:cxn modelId="{129F3537-AF51-4229-9095-6F78EC902819}" srcId="{708ADE45-290E-417B-9D15-0D4A2FA9F1A7}" destId="{E26051EA-2DAD-44FF-B0AA-46D577147F80}" srcOrd="2" destOrd="0" parTransId="{D34F472E-FF25-4EA8-8205-873A52F2CF42}" sibTransId="{E5E6C5DD-44DF-4552-A1B0-ACC80AFEA85D}"/>
    <dgm:cxn modelId="{8E84E038-B7A5-4A47-B6AF-3CCB992165B7}" type="presOf" srcId="{F75C7C73-5BCE-4C6A-8CE5-3BA26959B62D}" destId="{2F952616-EC67-486D-AAE1-CE258DB31A13}" srcOrd="0" destOrd="0" presId="urn:microsoft.com/office/officeart/2005/8/layout/vList5"/>
    <dgm:cxn modelId="{EE72CA6A-FC13-46DA-B9B3-9039FEA836DB}" srcId="{F75C7C73-5BCE-4C6A-8CE5-3BA26959B62D}" destId="{ABDAB5B5-E5AD-496B-9750-BEF9F28EF658}" srcOrd="1" destOrd="0" parTransId="{ADE9508E-18A3-4DF8-B919-4E0EA2C4999D}" sibTransId="{53537B75-771F-48DF-B369-E5325330A606}"/>
    <dgm:cxn modelId="{1FD12F4D-1859-426E-B9A7-0703A3D4C4D0}" type="presOf" srcId="{07A4DB2D-FBCE-4522-8954-51ED6F3C28BC}" destId="{9092E090-4A7A-42F4-8022-94665701F148}" srcOrd="0" destOrd="1" presId="urn:microsoft.com/office/officeart/2005/8/layout/vList5"/>
    <dgm:cxn modelId="{916D2253-ABE1-49A2-BEBD-1D28CF84DDDC}" type="presOf" srcId="{ABDAB5B5-E5AD-496B-9750-BEF9F28EF658}" destId="{C9DA6504-E4B8-4B06-A946-F0747602F1B3}" srcOrd="0" destOrd="1" presId="urn:microsoft.com/office/officeart/2005/8/layout/vList5"/>
    <dgm:cxn modelId="{9EC27976-0C60-4DB5-B641-A09BD106924A}" type="presOf" srcId="{5F7C6503-27CC-4FB6-ADC8-644D029D29FF}" destId="{9092E090-4A7A-42F4-8022-94665701F148}" srcOrd="0" destOrd="0" presId="urn:microsoft.com/office/officeart/2005/8/layout/vList5"/>
    <dgm:cxn modelId="{A468F18A-8FAA-4D60-9BB8-3975B5EB7179}" type="presOf" srcId="{224B2A7F-287C-4A84-8BC0-DAECE9D91911}" destId="{9D7FEB61-332B-4D6A-8C29-CD24985AF815}" srcOrd="0" destOrd="1" presId="urn:microsoft.com/office/officeart/2005/8/layout/vList5"/>
    <dgm:cxn modelId="{1631188E-353B-45FC-B2F1-17106F2A48F3}" srcId="{E26051EA-2DAD-44FF-B0AA-46D577147F80}" destId="{07A4DB2D-FBCE-4522-8954-51ED6F3C28BC}" srcOrd="1" destOrd="0" parTransId="{DCE9CC8A-E0CC-44FC-A1EC-4B11C03B9A01}" sibTransId="{5F2163F1-C086-472E-802E-58E01C9276CF}"/>
    <dgm:cxn modelId="{A04BAC8E-B437-40DC-855B-BBC74DC127E8}" srcId="{708ADE45-290E-417B-9D15-0D4A2FA9F1A7}" destId="{AD4DB3AB-9A53-402A-835B-FAD6D0A151A1}" srcOrd="0" destOrd="0" parTransId="{44A52F7C-763D-4492-8394-A9358908C2A2}" sibTransId="{55BDB308-117F-400D-B08B-9B94AE511F9B}"/>
    <dgm:cxn modelId="{0E8DAB9E-FC5F-496E-97C3-061E5284AEC1}" type="presOf" srcId="{AD4DB3AB-9A53-402A-835B-FAD6D0A151A1}" destId="{C58D63FD-EBCA-4748-BAB0-56B81773F36C}" srcOrd="0" destOrd="0" presId="urn:microsoft.com/office/officeart/2005/8/layout/vList5"/>
    <dgm:cxn modelId="{5075A8A8-24F8-47B2-802F-0A4446333505}" srcId="{F75C7C73-5BCE-4C6A-8CE5-3BA26959B62D}" destId="{763EC0CF-9A20-48E8-987B-253C70A24D40}" srcOrd="0" destOrd="0" parTransId="{3FE5C68F-C141-4C9D-9DC5-B95408E54FAA}" sibTransId="{3DA215CB-C1AE-46C6-B425-E2B72F550D29}"/>
    <dgm:cxn modelId="{06A332AB-6C86-4642-ADC3-B766B4393EE9}" type="presOf" srcId="{708ADE45-290E-417B-9D15-0D4A2FA9F1A7}" destId="{6C593E23-5FA6-4311-B943-F990FC7688B2}" srcOrd="0" destOrd="0" presId="urn:microsoft.com/office/officeart/2005/8/layout/vList5"/>
    <dgm:cxn modelId="{4477B6B5-3C57-40BF-9F62-4645FC1DFA01}" srcId="{708ADE45-290E-417B-9D15-0D4A2FA9F1A7}" destId="{F75C7C73-5BCE-4C6A-8CE5-3BA26959B62D}" srcOrd="1" destOrd="0" parTransId="{31A89047-E190-4534-A83D-F80C24F0B7FD}" sibTransId="{BDF19386-A564-4B77-B10F-9448055EA173}"/>
    <dgm:cxn modelId="{8FC064FD-46D6-411B-B103-59473848622C}" srcId="{AD4DB3AB-9A53-402A-835B-FAD6D0A151A1}" destId="{224B2A7F-287C-4A84-8BC0-DAECE9D91911}" srcOrd="1" destOrd="0" parTransId="{BA8580C5-F310-4340-A511-2DA6BEE54421}" sibTransId="{3D601FE6-3EAE-4833-9652-1290481600CA}"/>
    <dgm:cxn modelId="{57620353-FA3F-45A9-8569-6C4D30782DB3}" type="presParOf" srcId="{6C593E23-5FA6-4311-B943-F990FC7688B2}" destId="{A48994BE-7DDF-40A1-BA42-06343773391F}" srcOrd="0" destOrd="0" presId="urn:microsoft.com/office/officeart/2005/8/layout/vList5"/>
    <dgm:cxn modelId="{6E558839-D363-4A3D-B05E-6970258CD6C0}" type="presParOf" srcId="{A48994BE-7DDF-40A1-BA42-06343773391F}" destId="{C58D63FD-EBCA-4748-BAB0-56B81773F36C}" srcOrd="0" destOrd="0" presId="urn:microsoft.com/office/officeart/2005/8/layout/vList5"/>
    <dgm:cxn modelId="{5DECC390-C03D-419A-842D-C74782EDB571}" type="presParOf" srcId="{A48994BE-7DDF-40A1-BA42-06343773391F}" destId="{9D7FEB61-332B-4D6A-8C29-CD24985AF815}" srcOrd="1" destOrd="0" presId="urn:microsoft.com/office/officeart/2005/8/layout/vList5"/>
    <dgm:cxn modelId="{1939931D-0FBA-4219-B482-6591E28F0F24}" type="presParOf" srcId="{6C593E23-5FA6-4311-B943-F990FC7688B2}" destId="{E5B85E40-2AE2-4EAE-A84C-B210EB146B8B}" srcOrd="1" destOrd="0" presId="urn:microsoft.com/office/officeart/2005/8/layout/vList5"/>
    <dgm:cxn modelId="{CD22FD09-E570-4A43-8788-1BEEDB718F2F}" type="presParOf" srcId="{6C593E23-5FA6-4311-B943-F990FC7688B2}" destId="{0AC892C2-C6E4-4153-97C6-431B2D6A3DA6}" srcOrd="2" destOrd="0" presId="urn:microsoft.com/office/officeart/2005/8/layout/vList5"/>
    <dgm:cxn modelId="{F67FC3AD-8538-4B3B-B4C5-C3631115034F}" type="presParOf" srcId="{0AC892C2-C6E4-4153-97C6-431B2D6A3DA6}" destId="{2F952616-EC67-486D-AAE1-CE258DB31A13}" srcOrd="0" destOrd="0" presId="urn:microsoft.com/office/officeart/2005/8/layout/vList5"/>
    <dgm:cxn modelId="{E41F9FB5-CBBA-4138-B372-802FFDC94415}" type="presParOf" srcId="{0AC892C2-C6E4-4153-97C6-431B2D6A3DA6}" destId="{C9DA6504-E4B8-4B06-A946-F0747602F1B3}" srcOrd="1" destOrd="0" presId="urn:microsoft.com/office/officeart/2005/8/layout/vList5"/>
    <dgm:cxn modelId="{E00E03AB-D9B7-4FDD-B8B5-702B81669AB9}" type="presParOf" srcId="{6C593E23-5FA6-4311-B943-F990FC7688B2}" destId="{AD5839EF-CD6C-42C9-A42B-8346B2894F6F}" srcOrd="3" destOrd="0" presId="urn:microsoft.com/office/officeart/2005/8/layout/vList5"/>
    <dgm:cxn modelId="{FD84254C-EFD2-4FC5-A8D6-3CBC9E1DD18A}" type="presParOf" srcId="{6C593E23-5FA6-4311-B943-F990FC7688B2}" destId="{188E4B66-A7A2-4621-8A1F-01F603AC1BEC}" srcOrd="4" destOrd="0" presId="urn:microsoft.com/office/officeart/2005/8/layout/vList5"/>
    <dgm:cxn modelId="{48D20C64-A924-4573-87F8-EC4203B361B6}" type="presParOf" srcId="{188E4B66-A7A2-4621-8A1F-01F603AC1BEC}" destId="{B2E0D7FD-1FF0-4F6B-AB63-DBE81F276708}" srcOrd="0" destOrd="0" presId="urn:microsoft.com/office/officeart/2005/8/layout/vList5"/>
    <dgm:cxn modelId="{7E935126-D879-47D7-9916-6EF830437E9B}" type="presParOf" srcId="{188E4B66-A7A2-4621-8A1F-01F603AC1BEC}" destId="{9092E090-4A7A-42F4-8022-94665701F14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8ADE45-290E-417B-9D15-0D4A2FA9F1A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D4DB3AB-9A53-402A-835B-FAD6D0A151A1}">
      <dgm:prSet phldrT="[Text]" phldr="0"/>
      <dgm:spPr>
        <a:solidFill>
          <a:srgbClr val="003462"/>
        </a:solidFill>
      </dgm:spPr>
      <dgm:t>
        <a:bodyPr/>
        <a:lstStyle/>
        <a:p>
          <a:pPr rtl="0"/>
          <a:endParaRPr lang="en-US" dirty="0">
            <a:latin typeface="Barlow Condensed Medium"/>
            <a:ea typeface="Roboto Condensed"/>
          </a:endParaRPr>
        </a:p>
      </dgm:t>
    </dgm:pt>
    <dgm:pt modelId="{44A52F7C-763D-4492-8394-A9358908C2A2}" type="parTrans" cxnId="{A04BAC8E-B437-40DC-855B-BBC74DC127E8}">
      <dgm:prSet/>
      <dgm:spPr/>
      <dgm:t>
        <a:bodyPr/>
        <a:lstStyle/>
        <a:p>
          <a:endParaRPr lang="en-US"/>
        </a:p>
      </dgm:t>
    </dgm:pt>
    <dgm:pt modelId="{55BDB308-117F-400D-B08B-9B94AE511F9B}" type="sibTrans" cxnId="{A04BAC8E-B437-40DC-855B-BBC74DC127E8}">
      <dgm:prSet/>
      <dgm:spPr/>
      <dgm:t>
        <a:bodyPr/>
        <a:lstStyle/>
        <a:p>
          <a:endParaRPr lang="en-US"/>
        </a:p>
      </dgm:t>
    </dgm:pt>
    <dgm:pt modelId="{994658A9-2254-4E5C-B5F9-34350A6034D0}">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Research, Whitepapers, and Tools</a:t>
          </a:r>
        </a:p>
      </dgm:t>
    </dgm:pt>
    <dgm:pt modelId="{EB4FD34A-FB60-45B3-ADC5-304B6E6D0DC1}" type="parTrans" cxnId="{5881D334-38D0-440F-9E91-63B152F317E8}">
      <dgm:prSet/>
      <dgm:spPr/>
      <dgm:t>
        <a:bodyPr/>
        <a:lstStyle/>
        <a:p>
          <a:endParaRPr lang="en-US"/>
        </a:p>
      </dgm:t>
    </dgm:pt>
    <dgm:pt modelId="{2E6E1EC9-D021-4460-AD2E-13D3D01BF98E}" type="sibTrans" cxnId="{5881D334-38D0-440F-9E91-63B152F317E8}">
      <dgm:prSet/>
      <dgm:spPr/>
      <dgm:t>
        <a:bodyPr/>
        <a:lstStyle/>
        <a:p>
          <a:endParaRPr lang="en-US"/>
        </a:p>
      </dgm:t>
    </dgm:pt>
    <dgm:pt modelId="{224B2A7F-287C-4A84-8BC0-DAECE9D91911}">
      <dgm:prSet phldrT="[Text]"/>
      <dgm:spPr/>
      <dgm:t>
        <a:bodyPr/>
        <a:lstStyle/>
        <a:p>
          <a:pPr>
            <a:buFont typeface="Wingdings" panose="05000000000000000000" pitchFamily="2" charset="2"/>
            <a:buChar char="Ø"/>
          </a:pPr>
          <a:r>
            <a:rPr lang="en-US" dirty="0">
              <a:solidFill>
                <a:srgbClr val="003462"/>
              </a:solidFill>
              <a:latin typeface="Roboto Condensed" panose="02000000000000000000" pitchFamily="2" charset="0"/>
              <a:ea typeface="Roboto Condensed" panose="02000000000000000000" pitchFamily="2" charset="0"/>
            </a:rPr>
            <a:t>Workshops, Forums, Roundtables and Focus Groups</a:t>
          </a:r>
        </a:p>
      </dgm:t>
    </dgm:pt>
    <dgm:pt modelId="{BA8580C5-F310-4340-A511-2DA6BEE54421}" type="parTrans" cxnId="{8FC064FD-46D6-411B-B103-59473848622C}">
      <dgm:prSet/>
      <dgm:spPr/>
      <dgm:t>
        <a:bodyPr/>
        <a:lstStyle/>
        <a:p>
          <a:endParaRPr lang="en-US"/>
        </a:p>
      </dgm:t>
    </dgm:pt>
    <dgm:pt modelId="{3D601FE6-3EAE-4833-9652-1290481600CA}" type="sibTrans" cxnId="{8FC064FD-46D6-411B-B103-59473848622C}">
      <dgm:prSet/>
      <dgm:spPr/>
      <dgm:t>
        <a:bodyPr/>
        <a:lstStyle/>
        <a:p>
          <a:endParaRPr lang="en-US"/>
        </a:p>
      </dgm:t>
    </dgm:pt>
    <dgm:pt modelId="{763EC0CF-9A20-48E8-987B-253C70A24D40}">
      <dgm:prSet phldrT="[Text]"/>
      <dgm:spPr/>
      <dgm:t>
        <a:bodyPr/>
        <a:lstStyle/>
        <a:p>
          <a:pPr>
            <a:buFont typeface="Wingdings" panose="05000000000000000000" pitchFamily="2" charset="2"/>
            <a:buChar char="Ø"/>
          </a:pPr>
          <a:r>
            <a:rPr lang="en-US" dirty="0">
              <a:solidFill>
                <a:srgbClr val="003462"/>
              </a:solidFill>
              <a:latin typeface="Roboto Condensed"/>
              <a:ea typeface="Roboto Condensed"/>
              <a:cs typeface="Roboto Condensed"/>
              <a:sym typeface="Roboto Condensed"/>
            </a:rPr>
            <a:t>2 National State of Owner Readiness™ Studies</a:t>
          </a:r>
          <a:endParaRPr lang="en-US" dirty="0">
            <a:solidFill>
              <a:srgbClr val="003462"/>
            </a:solidFill>
            <a:latin typeface="Roboto Condensed" panose="02000000000000000000" pitchFamily="2" charset="0"/>
            <a:ea typeface="Roboto Condensed" panose="02000000000000000000" pitchFamily="2" charset="0"/>
          </a:endParaRPr>
        </a:p>
      </dgm:t>
    </dgm:pt>
    <dgm:pt modelId="{3FE5C68F-C141-4C9D-9DC5-B95408E54FAA}" type="parTrans" cxnId="{5075A8A8-24F8-47B2-802F-0A4446333505}">
      <dgm:prSet/>
      <dgm:spPr/>
      <dgm:t>
        <a:bodyPr/>
        <a:lstStyle/>
        <a:p>
          <a:endParaRPr lang="en-US"/>
        </a:p>
      </dgm:t>
    </dgm:pt>
    <dgm:pt modelId="{3DA215CB-C1AE-46C6-B425-E2B72F550D29}" type="sibTrans" cxnId="{5075A8A8-24F8-47B2-802F-0A4446333505}">
      <dgm:prSet/>
      <dgm:spPr/>
      <dgm:t>
        <a:bodyPr/>
        <a:lstStyle/>
        <a:p>
          <a:endParaRPr lang="en-US"/>
        </a:p>
      </dgm:t>
    </dgm:pt>
    <dgm:pt modelId="{E26051EA-2DAD-44FF-B0AA-46D577147F80}">
      <dgm:prSet phldrT="[Text]"/>
      <dgm:spPr>
        <a:solidFill>
          <a:srgbClr val="0D64A3"/>
        </a:solidFill>
      </dgm:spPr>
      <dgm:t>
        <a:bodyPr/>
        <a:lstStyle/>
        <a:p>
          <a:endParaRPr lang="en-US" dirty="0">
            <a:latin typeface="Barlow Condensed Medium"/>
          </a:endParaRPr>
        </a:p>
      </dgm:t>
    </dgm:pt>
    <dgm:pt modelId="{D34F472E-FF25-4EA8-8205-873A52F2CF42}" type="parTrans" cxnId="{129F3537-AF51-4229-9095-6F78EC902819}">
      <dgm:prSet/>
      <dgm:spPr/>
      <dgm:t>
        <a:bodyPr/>
        <a:lstStyle/>
        <a:p>
          <a:endParaRPr lang="en-US"/>
        </a:p>
      </dgm:t>
    </dgm:pt>
    <dgm:pt modelId="{E5E6C5DD-44DF-4552-A1B0-ACC80AFEA85D}" type="sibTrans" cxnId="{129F3537-AF51-4229-9095-6F78EC902819}">
      <dgm:prSet/>
      <dgm:spPr/>
      <dgm:t>
        <a:bodyPr/>
        <a:lstStyle/>
        <a:p>
          <a:endParaRPr lang="en-US"/>
        </a:p>
      </dgm:t>
    </dgm:pt>
    <dgm:pt modelId="{5F7C6503-27CC-4FB6-ADC8-644D029D29FF}">
      <dgm:prSet phldrT="[Text]"/>
      <dgm:spPr/>
      <dgm:t>
        <a:bodyPr/>
        <a:lstStyle/>
        <a:p>
          <a:pPr>
            <a:buFont typeface="Wingdings" panose="05000000000000000000" pitchFamily="2" charset="2"/>
            <a:buChar char="Ø"/>
          </a:pPr>
          <a:r>
            <a:rPr lang="en-US" dirty="0">
              <a:solidFill>
                <a:srgbClr val="003462"/>
              </a:solidFill>
              <a:latin typeface="Roboto Condensed"/>
              <a:ea typeface="Roboto Condensed"/>
              <a:cs typeface="Roboto Condensed"/>
              <a:sym typeface="Roboto Condensed"/>
            </a:rPr>
            <a:t>Go-to source for media contributions</a:t>
          </a:r>
          <a:endParaRPr lang="en-US" dirty="0">
            <a:solidFill>
              <a:srgbClr val="003462"/>
            </a:solidFill>
            <a:latin typeface="Roboto Condensed" panose="02000000000000000000" pitchFamily="2" charset="0"/>
            <a:ea typeface="Roboto Condensed" panose="02000000000000000000" pitchFamily="2" charset="0"/>
          </a:endParaRPr>
        </a:p>
      </dgm:t>
    </dgm:pt>
    <dgm:pt modelId="{D1AB56AA-A842-4048-9B46-D844A8D27590}" type="parTrans" cxnId="{F438C218-D93D-4945-A464-0217D26DF4D4}">
      <dgm:prSet/>
      <dgm:spPr/>
      <dgm:t>
        <a:bodyPr/>
        <a:lstStyle/>
        <a:p>
          <a:endParaRPr lang="en-US"/>
        </a:p>
      </dgm:t>
    </dgm:pt>
    <dgm:pt modelId="{15E46B55-5974-413D-BF8B-85A6DC92DCD1}" type="sibTrans" cxnId="{F438C218-D93D-4945-A464-0217D26DF4D4}">
      <dgm:prSet/>
      <dgm:spPr/>
      <dgm:t>
        <a:bodyPr/>
        <a:lstStyle/>
        <a:p>
          <a:endParaRPr lang="en-US"/>
        </a:p>
      </dgm:t>
    </dgm:pt>
    <dgm:pt modelId="{DFDCA2C8-1D5D-402E-9059-D85A243D0496}">
      <dgm:prSet/>
      <dgm:spPr/>
      <dgm:t>
        <a:bodyPr/>
        <a:lstStyle/>
        <a:p>
          <a:pPr>
            <a:buFont typeface="Wingdings" panose="05000000000000000000" pitchFamily="2" charset="2"/>
            <a:buChar char="Ø"/>
          </a:pPr>
          <a:r>
            <a:rPr lang="en-US" dirty="0">
              <a:solidFill>
                <a:srgbClr val="003462"/>
              </a:solidFill>
              <a:latin typeface="Roboto Condensed"/>
              <a:ea typeface="Roboto Condensed"/>
              <a:cs typeface="Roboto Condensed"/>
              <a:sym typeface="Roboto Condensed"/>
            </a:rPr>
            <a:t>9+ Regional Market Studies </a:t>
          </a:r>
          <a:r>
            <a:rPr lang="en-US" i="1" dirty="0">
              <a:solidFill>
                <a:srgbClr val="003462"/>
              </a:solidFill>
              <a:latin typeface="Roboto Condensed"/>
              <a:ea typeface="Roboto Condensed"/>
              <a:cs typeface="Roboto Condensed"/>
              <a:sym typeface="Roboto Condensed"/>
            </a:rPr>
            <a:t>(www.ownerreadiness.com)</a:t>
          </a:r>
          <a:endParaRPr lang="en-US" dirty="0">
            <a:solidFill>
              <a:srgbClr val="003462"/>
            </a:solidFill>
          </a:endParaRPr>
        </a:p>
      </dgm:t>
    </dgm:pt>
    <dgm:pt modelId="{D47DF4C4-FEBA-4C4E-B81A-C4DAF44ADDD6}" type="parTrans" cxnId="{89DFCC5E-E0B5-4F66-A359-990C023B62BB}">
      <dgm:prSet/>
      <dgm:spPr/>
      <dgm:t>
        <a:bodyPr/>
        <a:lstStyle/>
        <a:p>
          <a:endParaRPr lang="en-US"/>
        </a:p>
      </dgm:t>
    </dgm:pt>
    <dgm:pt modelId="{F7418C64-11C1-48E4-A88E-09D81B326909}" type="sibTrans" cxnId="{89DFCC5E-E0B5-4F66-A359-990C023B62BB}">
      <dgm:prSet/>
      <dgm:spPr/>
      <dgm:t>
        <a:bodyPr/>
        <a:lstStyle/>
        <a:p>
          <a:endParaRPr lang="en-US"/>
        </a:p>
      </dgm:t>
    </dgm:pt>
    <dgm:pt modelId="{035DC992-C76F-4AB6-A5E3-64FD5EECF271}">
      <dgm:prSet/>
      <dgm:spPr/>
      <dgm:t>
        <a:bodyPr/>
        <a:lstStyle/>
        <a:p>
          <a:pPr>
            <a:buFont typeface="Wingdings" panose="05000000000000000000" pitchFamily="2" charset="2"/>
            <a:buChar char="Ø"/>
          </a:pPr>
          <a:r>
            <a:rPr lang="en-US" dirty="0">
              <a:solidFill>
                <a:srgbClr val="003462"/>
              </a:solidFill>
              <a:latin typeface="Roboto Condensed"/>
              <a:ea typeface="Roboto Condensed"/>
              <a:cs typeface="Roboto Condensed"/>
              <a:sym typeface="Roboto Condensed"/>
            </a:rPr>
            <a:t>Partnerships with Cal State University, University of San Francisco, UCLA, Georgia State School of Law, University of Chicago, Vanderbilt University, Stony Brook University, Seton Hall University, and Kennesaw State University</a:t>
          </a:r>
          <a:endParaRPr lang="en-US" dirty="0">
            <a:solidFill>
              <a:srgbClr val="003462"/>
            </a:solidFill>
          </a:endParaRPr>
        </a:p>
      </dgm:t>
    </dgm:pt>
    <dgm:pt modelId="{89AC56F8-E7B4-4383-A04B-6343BF9C4CEC}" type="parTrans" cxnId="{B86E7793-C03B-4A25-987B-768436AC09CC}">
      <dgm:prSet/>
      <dgm:spPr/>
      <dgm:t>
        <a:bodyPr/>
        <a:lstStyle/>
        <a:p>
          <a:endParaRPr lang="en-US"/>
        </a:p>
      </dgm:t>
    </dgm:pt>
    <dgm:pt modelId="{03104DB7-D03D-4441-AAC1-CE6945FCB81C}" type="sibTrans" cxnId="{B86E7793-C03B-4A25-987B-768436AC09CC}">
      <dgm:prSet/>
      <dgm:spPr/>
      <dgm:t>
        <a:bodyPr/>
        <a:lstStyle/>
        <a:p>
          <a:endParaRPr lang="en-US"/>
        </a:p>
      </dgm:t>
    </dgm:pt>
    <dgm:pt modelId="{5F05D753-4548-421C-B18F-71B3F420DF91}">
      <dgm:prSet phldr="0"/>
      <dgm:spPr/>
      <dgm:t>
        <a:bodyPr/>
        <a:lstStyle/>
        <a:p>
          <a:pPr rtl="0"/>
          <a:endParaRPr lang="en-US" dirty="0">
            <a:latin typeface="Barlow Condensed Medium"/>
            <a:ea typeface="Roboto Condensed"/>
            <a:sym typeface="Roboto Condensed"/>
          </a:endParaRPr>
        </a:p>
      </dgm:t>
    </dgm:pt>
    <dgm:pt modelId="{6031D7CB-11DD-4DD7-A053-14359A5D285A}" type="parTrans" cxnId="{3654B020-DF4B-496C-8B8D-725897D8C311}">
      <dgm:prSet/>
      <dgm:spPr/>
    </dgm:pt>
    <dgm:pt modelId="{9799AF46-7CC7-4A71-AE29-E9AEC8643F4F}" type="sibTrans" cxnId="{3654B020-DF4B-496C-8B8D-725897D8C311}">
      <dgm:prSet/>
      <dgm:spPr/>
    </dgm:pt>
    <dgm:pt modelId="{6C593E23-5FA6-4311-B943-F990FC7688B2}" type="pres">
      <dgm:prSet presAssocID="{708ADE45-290E-417B-9D15-0D4A2FA9F1A7}" presName="Name0" presStyleCnt="0">
        <dgm:presLayoutVars>
          <dgm:dir/>
          <dgm:animLvl val="lvl"/>
          <dgm:resizeHandles val="exact"/>
        </dgm:presLayoutVars>
      </dgm:prSet>
      <dgm:spPr/>
    </dgm:pt>
    <dgm:pt modelId="{A48994BE-7DDF-40A1-BA42-06343773391F}" type="pres">
      <dgm:prSet presAssocID="{AD4DB3AB-9A53-402A-835B-FAD6D0A151A1}" presName="linNode" presStyleCnt="0"/>
      <dgm:spPr/>
    </dgm:pt>
    <dgm:pt modelId="{C58D63FD-EBCA-4748-BAB0-56B81773F36C}" type="pres">
      <dgm:prSet presAssocID="{AD4DB3AB-9A53-402A-835B-FAD6D0A151A1}" presName="parentText" presStyleLbl="node1" presStyleIdx="0" presStyleCnt="3">
        <dgm:presLayoutVars>
          <dgm:chMax val="1"/>
          <dgm:bulletEnabled val="1"/>
        </dgm:presLayoutVars>
      </dgm:prSet>
      <dgm:spPr/>
    </dgm:pt>
    <dgm:pt modelId="{9D7FEB61-332B-4D6A-8C29-CD24985AF815}" type="pres">
      <dgm:prSet presAssocID="{AD4DB3AB-9A53-402A-835B-FAD6D0A151A1}" presName="descendantText" presStyleLbl="alignAccFollowNode1" presStyleIdx="0" presStyleCnt="3">
        <dgm:presLayoutVars>
          <dgm:bulletEnabled val="1"/>
        </dgm:presLayoutVars>
      </dgm:prSet>
      <dgm:spPr/>
    </dgm:pt>
    <dgm:pt modelId="{E5B85E40-2AE2-4EAE-A84C-B210EB146B8B}" type="pres">
      <dgm:prSet presAssocID="{55BDB308-117F-400D-B08B-9B94AE511F9B}" presName="sp" presStyleCnt="0"/>
      <dgm:spPr/>
    </dgm:pt>
    <dgm:pt modelId="{C1ECFF2D-CF0B-41CC-9285-C43FF7DD4F1C}" type="pres">
      <dgm:prSet presAssocID="{5F05D753-4548-421C-B18F-71B3F420DF91}" presName="linNode" presStyleCnt="0"/>
      <dgm:spPr/>
    </dgm:pt>
    <dgm:pt modelId="{59ECEFA8-1BDC-4BDE-B638-855D20CBD5E1}" type="pres">
      <dgm:prSet presAssocID="{5F05D753-4548-421C-B18F-71B3F420DF91}" presName="parentText" presStyleLbl="node1" presStyleIdx="1" presStyleCnt="3">
        <dgm:presLayoutVars>
          <dgm:chMax val="1"/>
          <dgm:bulletEnabled val="1"/>
        </dgm:presLayoutVars>
      </dgm:prSet>
      <dgm:spPr>
        <a:solidFill>
          <a:srgbClr val="02723B"/>
        </a:solidFill>
      </dgm:spPr>
    </dgm:pt>
    <dgm:pt modelId="{876A0D90-872A-465F-8DE8-380408F64FD9}" type="pres">
      <dgm:prSet presAssocID="{5F05D753-4548-421C-B18F-71B3F420DF91}" presName="descendantText" presStyleLbl="alignAccFollowNode1" presStyleIdx="1" presStyleCnt="3">
        <dgm:presLayoutVars>
          <dgm:bulletEnabled val="1"/>
        </dgm:presLayoutVars>
      </dgm:prSet>
      <dgm:spPr/>
    </dgm:pt>
    <dgm:pt modelId="{1EBAB4A7-628F-41F7-8677-E8634CD7BC11}" type="pres">
      <dgm:prSet presAssocID="{9799AF46-7CC7-4A71-AE29-E9AEC8643F4F}" presName="sp" presStyleCnt="0"/>
      <dgm:spPr/>
    </dgm:pt>
    <dgm:pt modelId="{188E4B66-A7A2-4621-8A1F-01F603AC1BEC}" type="pres">
      <dgm:prSet presAssocID="{E26051EA-2DAD-44FF-B0AA-46D577147F80}" presName="linNode" presStyleCnt="0"/>
      <dgm:spPr/>
    </dgm:pt>
    <dgm:pt modelId="{B2E0D7FD-1FF0-4F6B-AB63-DBE81F276708}" type="pres">
      <dgm:prSet presAssocID="{E26051EA-2DAD-44FF-B0AA-46D577147F80}" presName="parentText" presStyleLbl="node1" presStyleIdx="2" presStyleCnt="3">
        <dgm:presLayoutVars>
          <dgm:chMax val="1"/>
          <dgm:bulletEnabled val="1"/>
        </dgm:presLayoutVars>
      </dgm:prSet>
      <dgm:spPr/>
    </dgm:pt>
    <dgm:pt modelId="{9092E090-4A7A-42F4-8022-94665701F148}" type="pres">
      <dgm:prSet presAssocID="{E26051EA-2DAD-44FF-B0AA-46D577147F80}" presName="descendantText" presStyleLbl="alignAccFollowNode1" presStyleIdx="2" presStyleCnt="3">
        <dgm:presLayoutVars>
          <dgm:bulletEnabled val="1"/>
        </dgm:presLayoutVars>
      </dgm:prSet>
      <dgm:spPr/>
    </dgm:pt>
  </dgm:ptLst>
  <dgm:cxnLst>
    <dgm:cxn modelId="{1CEEDF08-2553-49E8-A013-35837073F45B}" type="presOf" srcId="{E26051EA-2DAD-44FF-B0AA-46D577147F80}" destId="{B2E0D7FD-1FF0-4F6B-AB63-DBE81F276708}" srcOrd="0" destOrd="0" presId="urn:microsoft.com/office/officeart/2005/8/layout/vList5"/>
    <dgm:cxn modelId="{F438C218-D93D-4945-A464-0217D26DF4D4}" srcId="{E26051EA-2DAD-44FF-B0AA-46D577147F80}" destId="{5F7C6503-27CC-4FB6-ADC8-644D029D29FF}" srcOrd="0" destOrd="0" parTransId="{D1AB56AA-A842-4048-9B46-D844A8D27590}" sibTransId="{15E46B55-5974-413D-BF8B-85A6DC92DCD1}"/>
    <dgm:cxn modelId="{3654B020-DF4B-496C-8B8D-725897D8C311}" srcId="{708ADE45-290E-417B-9D15-0D4A2FA9F1A7}" destId="{5F05D753-4548-421C-B18F-71B3F420DF91}" srcOrd="1" destOrd="0" parTransId="{6031D7CB-11DD-4DD7-A053-14359A5D285A}" sibTransId="{9799AF46-7CC7-4A71-AE29-E9AEC8643F4F}"/>
    <dgm:cxn modelId="{982B5F23-AFF8-4B68-82B7-54EF1D73EB8C}" type="presOf" srcId="{AD4DB3AB-9A53-402A-835B-FAD6D0A151A1}" destId="{C58D63FD-EBCA-4748-BAB0-56B81773F36C}" srcOrd="0" destOrd="0" presId="urn:microsoft.com/office/officeart/2005/8/layout/vList5"/>
    <dgm:cxn modelId="{5881D334-38D0-440F-9E91-63B152F317E8}" srcId="{AD4DB3AB-9A53-402A-835B-FAD6D0A151A1}" destId="{994658A9-2254-4E5C-B5F9-34350A6034D0}" srcOrd="0" destOrd="0" parTransId="{EB4FD34A-FB60-45B3-ADC5-304B6E6D0DC1}" sibTransId="{2E6E1EC9-D021-4460-AD2E-13D3D01BF98E}"/>
    <dgm:cxn modelId="{129F3537-AF51-4229-9095-6F78EC902819}" srcId="{708ADE45-290E-417B-9D15-0D4A2FA9F1A7}" destId="{E26051EA-2DAD-44FF-B0AA-46D577147F80}" srcOrd="2" destOrd="0" parTransId="{D34F472E-FF25-4EA8-8205-873A52F2CF42}" sibTransId="{E5E6C5DD-44DF-4552-A1B0-ACC80AFEA85D}"/>
    <dgm:cxn modelId="{C217AF3A-BC94-4B50-8A06-8FD31699B909}" type="presOf" srcId="{763EC0CF-9A20-48E8-987B-253C70A24D40}" destId="{876A0D90-872A-465F-8DE8-380408F64FD9}" srcOrd="0" destOrd="0" presId="urn:microsoft.com/office/officeart/2005/8/layout/vList5"/>
    <dgm:cxn modelId="{89DFCC5E-E0B5-4F66-A359-990C023B62BB}" srcId="{5F05D753-4548-421C-B18F-71B3F420DF91}" destId="{DFDCA2C8-1D5D-402E-9059-D85A243D0496}" srcOrd="1" destOrd="0" parTransId="{D47DF4C4-FEBA-4C4E-B81A-C4DAF44ADDD6}" sibTransId="{F7418C64-11C1-48E4-A88E-09D81B326909}"/>
    <dgm:cxn modelId="{5408367D-6850-485F-A68F-2B8093C2697B}" type="presOf" srcId="{DFDCA2C8-1D5D-402E-9059-D85A243D0496}" destId="{876A0D90-872A-465F-8DE8-380408F64FD9}" srcOrd="0" destOrd="1" presId="urn:microsoft.com/office/officeart/2005/8/layout/vList5"/>
    <dgm:cxn modelId="{A04BAC8E-B437-40DC-855B-BBC74DC127E8}" srcId="{708ADE45-290E-417B-9D15-0D4A2FA9F1A7}" destId="{AD4DB3AB-9A53-402A-835B-FAD6D0A151A1}" srcOrd="0" destOrd="0" parTransId="{44A52F7C-763D-4492-8394-A9358908C2A2}" sibTransId="{55BDB308-117F-400D-B08B-9B94AE511F9B}"/>
    <dgm:cxn modelId="{B86E7793-C03B-4A25-987B-768436AC09CC}" srcId="{E26051EA-2DAD-44FF-B0AA-46D577147F80}" destId="{035DC992-C76F-4AB6-A5E3-64FD5EECF271}" srcOrd="1" destOrd="0" parTransId="{89AC56F8-E7B4-4383-A04B-6343BF9C4CEC}" sibTransId="{03104DB7-D03D-4441-AAC1-CE6945FCB81C}"/>
    <dgm:cxn modelId="{C8912C94-51B7-49E8-9EC2-8E7FF483787B}" type="presOf" srcId="{035DC992-C76F-4AB6-A5E3-64FD5EECF271}" destId="{9092E090-4A7A-42F4-8022-94665701F148}" srcOrd="0" destOrd="1" presId="urn:microsoft.com/office/officeart/2005/8/layout/vList5"/>
    <dgm:cxn modelId="{0DF4AF97-7377-44E7-B8F4-CF06C84370E5}" type="presOf" srcId="{994658A9-2254-4E5C-B5F9-34350A6034D0}" destId="{9D7FEB61-332B-4D6A-8C29-CD24985AF815}" srcOrd="0" destOrd="0" presId="urn:microsoft.com/office/officeart/2005/8/layout/vList5"/>
    <dgm:cxn modelId="{C0A1B4A7-74C2-455A-9310-E846EBBF4854}" type="presOf" srcId="{5F7C6503-27CC-4FB6-ADC8-644D029D29FF}" destId="{9092E090-4A7A-42F4-8022-94665701F148}" srcOrd="0" destOrd="0" presId="urn:microsoft.com/office/officeart/2005/8/layout/vList5"/>
    <dgm:cxn modelId="{5075A8A8-24F8-47B2-802F-0A4446333505}" srcId="{5F05D753-4548-421C-B18F-71B3F420DF91}" destId="{763EC0CF-9A20-48E8-987B-253C70A24D40}" srcOrd="0" destOrd="0" parTransId="{3FE5C68F-C141-4C9D-9DC5-B95408E54FAA}" sibTransId="{3DA215CB-C1AE-46C6-B425-E2B72F550D29}"/>
    <dgm:cxn modelId="{06A332AB-6C86-4642-ADC3-B766B4393EE9}" type="presOf" srcId="{708ADE45-290E-417B-9D15-0D4A2FA9F1A7}" destId="{6C593E23-5FA6-4311-B943-F990FC7688B2}" srcOrd="0" destOrd="0" presId="urn:microsoft.com/office/officeart/2005/8/layout/vList5"/>
    <dgm:cxn modelId="{BC1755BD-71D4-4A5C-A4A9-F3ABABDBFF4D}" type="presOf" srcId="{5F05D753-4548-421C-B18F-71B3F420DF91}" destId="{59ECEFA8-1BDC-4BDE-B638-855D20CBD5E1}" srcOrd="0" destOrd="0" presId="urn:microsoft.com/office/officeart/2005/8/layout/vList5"/>
    <dgm:cxn modelId="{62B75ED4-B88E-4A67-8599-F73EBA340330}" type="presOf" srcId="{224B2A7F-287C-4A84-8BC0-DAECE9D91911}" destId="{9D7FEB61-332B-4D6A-8C29-CD24985AF815}" srcOrd="0" destOrd="1" presId="urn:microsoft.com/office/officeart/2005/8/layout/vList5"/>
    <dgm:cxn modelId="{8FC064FD-46D6-411B-B103-59473848622C}" srcId="{AD4DB3AB-9A53-402A-835B-FAD6D0A151A1}" destId="{224B2A7F-287C-4A84-8BC0-DAECE9D91911}" srcOrd="1" destOrd="0" parTransId="{BA8580C5-F310-4340-A511-2DA6BEE54421}" sibTransId="{3D601FE6-3EAE-4833-9652-1290481600CA}"/>
    <dgm:cxn modelId="{19D579B3-F032-41A7-A57F-EDFD839CCA29}" type="presParOf" srcId="{6C593E23-5FA6-4311-B943-F990FC7688B2}" destId="{A48994BE-7DDF-40A1-BA42-06343773391F}" srcOrd="0" destOrd="0" presId="urn:microsoft.com/office/officeart/2005/8/layout/vList5"/>
    <dgm:cxn modelId="{983538C9-60B6-4BEE-8AC9-B8023722603F}" type="presParOf" srcId="{A48994BE-7DDF-40A1-BA42-06343773391F}" destId="{C58D63FD-EBCA-4748-BAB0-56B81773F36C}" srcOrd="0" destOrd="0" presId="urn:microsoft.com/office/officeart/2005/8/layout/vList5"/>
    <dgm:cxn modelId="{9F2FEFC2-7346-4C87-A83E-7856D201760C}" type="presParOf" srcId="{A48994BE-7DDF-40A1-BA42-06343773391F}" destId="{9D7FEB61-332B-4D6A-8C29-CD24985AF815}" srcOrd="1" destOrd="0" presId="urn:microsoft.com/office/officeart/2005/8/layout/vList5"/>
    <dgm:cxn modelId="{41A3F846-9567-4813-B32E-BA1825BBAE46}" type="presParOf" srcId="{6C593E23-5FA6-4311-B943-F990FC7688B2}" destId="{E5B85E40-2AE2-4EAE-A84C-B210EB146B8B}" srcOrd="1" destOrd="0" presId="urn:microsoft.com/office/officeart/2005/8/layout/vList5"/>
    <dgm:cxn modelId="{F4129EC2-A0BA-4EFE-90C4-6FE2CB3D5608}" type="presParOf" srcId="{6C593E23-5FA6-4311-B943-F990FC7688B2}" destId="{C1ECFF2D-CF0B-41CC-9285-C43FF7DD4F1C}" srcOrd="2" destOrd="0" presId="urn:microsoft.com/office/officeart/2005/8/layout/vList5"/>
    <dgm:cxn modelId="{C105045D-005B-4610-BE71-CE0E722C3F1B}" type="presParOf" srcId="{C1ECFF2D-CF0B-41CC-9285-C43FF7DD4F1C}" destId="{59ECEFA8-1BDC-4BDE-B638-855D20CBD5E1}" srcOrd="0" destOrd="0" presId="urn:microsoft.com/office/officeart/2005/8/layout/vList5"/>
    <dgm:cxn modelId="{4F4E4C91-3BDE-43B5-B9E8-6C6F96E44F72}" type="presParOf" srcId="{C1ECFF2D-CF0B-41CC-9285-C43FF7DD4F1C}" destId="{876A0D90-872A-465F-8DE8-380408F64FD9}" srcOrd="1" destOrd="0" presId="urn:microsoft.com/office/officeart/2005/8/layout/vList5"/>
    <dgm:cxn modelId="{07DE78E1-2732-4323-971B-DD2AA62B7B84}" type="presParOf" srcId="{6C593E23-5FA6-4311-B943-F990FC7688B2}" destId="{1EBAB4A7-628F-41F7-8677-E8634CD7BC11}" srcOrd="3" destOrd="0" presId="urn:microsoft.com/office/officeart/2005/8/layout/vList5"/>
    <dgm:cxn modelId="{F000C940-B470-4E53-A00F-FD85C2F0BD0D}" type="presParOf" srcId="{6C593E23-5FA6-4311-B943-F990FC7688B2}" destId="{188E4B66-A7A2-4621-8A1F-01F603AC1BEC}" srcOrd="4" destOrd="0" presId="urn:microsoft.com/office/officeart/2005/8/layout/vList5"/>
    <dgm:cxn modelId="{4ADC6A19-2E51-4832-B6BC-0EFEC7C9F06B}" type="presParOf" srcId="{188E4B66-A7A2-4621-8A1F-01F603AC1BEC}" destId="{B2E0D7FD-1FF0-4F6B-AB63-DBE81F276708}" srcOrd="0" destOrd="0" presId="urn:microsoft.com/office/officeart/2005/8/layout/vList5"/>
    <dgm:cxn modelId="{85084464-26C3-4F07-989F-D03F82FF9ABA}" type="presParOf" srcId="{188E4B66-A7A2-4621-8A1F-01F603AC1BEC}" destId="{9092E090-4A7A-42F4-8022-94665701F14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FEB61-332B-4D6A-8C29-CD24985AF815}">
      <dsp:nvSpPr>
        <dsp:cNvPr id="0" name=""/>
        <dsp:cNvSpPr/>
      </dsp:nvSpPr>
      <dsp:spPr>
        <a:xfrm rot="5400000">
          <a:off x="4240632" y="-1519384"/>
          <a:ext cx="1216056" cy="456344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Font typeface="Wingdings" panose="05000000000000000000" pitchFamily="2" charset="2"/>
            <a:buChar char="Ø"/>
          </a:pPr>
          <a:r>
            <a:rPr lang="en-US" sz="1900" kern="1200" dirty="0">
              <a:solidFill>
                <a:srgbClr val="003462"/>
              </a:solidFill>
              <a:latin typeface="Roboto Condensed" panose="02000000000000000000" pitchFamily="2" charset="0"/>
              <a:ea typeface="Roboto Condensed" panose="02000000000000000000" pitchFamily="2" charset="0"/>
            </a:rPr>
            <a:t>Local programs and recruiting</a:t>
          </a:r>
        </a:p>
        <a:p>
          <a:pPr marL="171450" lvl="1" indent="-171450" algn="l" defTabSz="844550">
            <a:lnSpc>
              <a:spcPct val="90000"/>
            </a:lnSpc>
            <a:spcBef>
              <a:spcPct val="0"/>
            </a:spcBef>
            <a:spcAft>
              <a:spcPct val="15000"/>
            </a:spcAft>
            <a:buFont typeface="Wingdings" panose="05000000000000000000" pitchFamily="2" charset="2"/>
            <a:buChar char="Ø"/>
          </a:pPr>
          <a:r>
            <a:rPr lang="en-US" sz="1900" kern="1200" dirty="0">
              <a:solidFill>
                <a:srgbClr val="003462"/>
              </a:solidFill>
              <a:latin typeface="Roboto Condensed" panose="02000000000000000000" pitchFamily="2" charset="0"/>
              <a:ea typeface="Roboto Condensed" panose="02000000000000000000" pitchFamily="2" charset="0"/>
            </a:rPr>
            <a:t>Community events, research, and thought leadership</a:t>
          </a:r>
        </a:p>
      </dsp:txBody>
      <dsp:txXfrm rot="-5400000">
        <a:off x="2566938" y="213673"/>
        <a:ext cx="4504082" cy="1097330"/>
      </dsp:txXfrm>
    </dsp:sp>
    <dsp:sp modelId="{C58D63FD-EBCA-4748-BAB0-56B81773F36C}">
      <dsp:nvSpPr>
        <dsp:cNvPr id="0" name=""/>
        <dsp:cNvSpPr/>
      </dsp:nvSpPr>
      <dsp:spPr>
        <a:xfrm>
          <a:off x="0" y="2303"/>
          <a:ext cx="2566937" cy="1520070"/>
        </a:xfrm>
        <a:prstGeom prst="roundRect">
          <a:avLst/>
        </a:prstGeom>
        <a:solidFill>
          <a:srgbClr val="0034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Barlow Condensed Medium"/>
          </a:endParaRPr>
        </a:p>
      </dsp:txBody>
      <dsp:txXfrm>
        <a:off x="74204" y="76507"/>
        <a:ext cx="2418529" cy="1371662"/>
      </dsp:txXfrm>
    </dsp:sp>
    <dsp:sp modelId="{C9DA6504-E4B8-4B06-A946-F0747602F1B3}">
      <dsp:nvSpPr>
        <dsp:cNvPr id="0" name=""/>
        <dsp:cNvSpPr/>
      </dsp:nvSpPr>
      <dsp:spPr>
        <a:xfrm rot="5400000">
          <a:off x="4240632" y="76689"/>
          <a:ext cx="1216056" cy="456344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Font typeface="Wingdings" panose="05000000000000000000" pitchFamily="2" charset="2"/>
            <a:buChar char="Ø"/>
          </a:pPr>
          <a:r>
            <a:rPr lang="en-US" sz="1900" kern="1200" dirty="0">
              <a:solidFill>
                <a:srgbClr val="003462"/>
              </a:solidFill>
              <a:latin typeface="Roboto Condensed" panose="02000000000000000000" pitchFamily="2" charset="0"/>
              <a:ea typeface="Roboto Condensed" panose="02000000000000000000" pitchFamily="2" charset="0"/>
            </a:rPr>
            <a:t>Can’t work in silos; think community</a:t>
          </a:r>
        </a:p>
        <a:p>
          <a:pPr marL="171450" lvl="1" indent="-171450" algn="l" defTabSz="844550">
            <a:lnSpc>
              <a:spcPct val="90000"/>
            </a:lnSpc>
            <a:spcBef>
              <a:spcPct val="0"/>
            </a:spcBef>
            <a:spcAft>
              <a:spcPct val="15000"/>
            </a:spcAft>
            <a:buFont typeface="Wingdings" panose="05000000000000000000" pitchFamily="2" charset="2"/>
            <a:buChar char="Ø"/>
          </a:pPr>
          <a:r>
            <a:rPr lang="en-US" sz="1900" kern="1200" dirty="0">
              <a:solidFill>
                <a:srgbClr val="003462"/>
              </a:solidFill>
              <a:latin typeface="Roboto Condensed" panose="02000000000000000000" pitchFamily="2" charset="0"/>
              <a:ea typeface="Roboto Condensed" panose="02000000000000000000" pitchFamily="2" charset="0"/>
            </a:rPr>
            <a:t>Local platform for collaboration and referrals</a:t>
          </a:r>
        </a:p>
      </dsp:txBody>
      <dsp:txXfrm rot="-5400000">
        <a:off x="2566938" y="1809747"/>
        <a:ext cx="4504082" cy="1097330"/>
      </dsp:txXfrm>
    </dsp:sp>
    <dsp:sp modelId="{2F952616-EC67-486D-AAE1-CE258DB31A13}">
      <dsp:nvSpPr>
        <dsp:cNvPr id="0" name=""/>
        <dsp:cNvSpPr/>
      </dsp:nvSpPr>
      <dsp:spPr>
        <a:xfrm>
          <a:off x="0" y="1598377"/>
          <a:ext cx="2566937" cy="1520070"/>
        </a:xfrm>
        <a:prstGeom prst="roundRect">
          <a:avLst/>
        </a:prstGeom>
        <a:solidFill>
          <a:srgbClr val="0272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Barlow Condensed Medium"/>
          </a:endParaRPr>
        </a:p>
      </dsp:txBody>
      <dsp:txXfrm>
        <a:off x="74204" y="1672581"/>
        <a:ext cx="2418529" cy="1371662"/>
      </dsp:txXfrm>
    </dsp:sp>
    <dsp:sp modelId="{9092E090-4A7A-42F4-8022-94665701F148}">
      <dsp:nvSpPr>
        <dsp:cNvPr id="0" name=""/>
        <dsp:cNvSpPr/>
      </dsp:nvSpPr>
      <dsp:spPr>
        <a:xfrm rot="5400000">
          <a:off x="4240632" y="1672764"/>
          <a:ext cx="1216056" cy="456344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Font typeface="Wingdings" panose="05000000000000000000" pitchFamily="2" charset="2"/>
            <a:buChar char="Ø"/>
          </a:pPr>
          <a:r>
            <a:rPr lang="en-US" sz="1900" kern="1200" dirty="0">
              <a:solidFill>
                <a:srgbClr val="003462"/>
              </a:solidFill>
              <a:latin typeface="Roboto Condensed" panose="02000000000000000000" pitchFamily="2" charset="0"/>
              <a:ea typeface="Roboto Condensed" panose="02000000000000000000" pitchFamily="2" charset="0"/>
            </a:rPr>
            <a:t>Learn and use common framework, language, and messaging</a:t>
          </a:r>
        </a:p>
        <a:p>
          <a:pPr marL="171450" lvl="1" indent="-171450" algn="l" defTabSz="844550">
            <a:lnSpc>
              <a:spcPct val="90000"/>
            </a:lnSpc>
            <a:spcBef>
              <a:spcPct val="0"/>
            </a:spcBef>
            <a:spcAft>
              <a:spcPct val="15000"/>
            </a:spcAft>
            <a:buFont typeface="Wingdings" panose="05000000000000000000" pitchFamily="2" charset="2"/>
            <a:buChar char="Ø"/>
          </a:pPr>
          <a:r>
            <a:rPr lang="en-US" sz="1900" kern="1200" dirty="0">
              <a:solidFill>
                <a:srgbClr val="003462"/>
              </a:solidFill>
              <a:latin typeface="Roboto Condensed" panose="02000000000000000000" pitchFamily="2" charset="0"/>
              <a:ea typeface="Roboto Condensed" panose="02000000000000000000" pitchFamily="2" charset="0"/>
            </a:rPr>
            <a:t>Help set strategic direction for EPI Global</a:t>
          </a:r>
        </a:p>
      </dsp:txBody>
      <dsp:txXfrm rot="-5400000">
        <a:off x="2566938" y="3405822"/>
        <a:ext cx="4504082" cy="1097330"/>
      </dsp:txXfrm>
    </dsp:sp>
    <dsp:sp modelId="{B2E0D7FD-1FF0-4F6B-AB63-DBE81F276708}">
      <dsp:nvSpPr>
        <dsp:cNvPr id="0" name=""/>
        <dsp:cNvSpPr/>
      </dsp:nvSpPr>
      <dsp:spPr>
        <a:xfrm>
          <a:off x="0" y="3194451"/>
          <a:ext cx="2566937" cy="1520070"/>
        </a:xfrm>
        <a:prstGeom prst="roundRect">
          <a:avLst/>
        </a:prstGeom>
        <a:solidFill>
          <a:srgbClr val="0D6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Barlow Condensed Medium"/>
          </a:endParaRPr>
        </a:p>
      </dsp:txBody>
      <dsp:txXfrm>
        <a:off x="74204" y="3268655"/>
        <a:ext cx="2418529" cy="1371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FEB61-332B-4D6A-8C29-CD24985AF815}">
      <dsp:nvSpPr>
        <dsp:cNvPr id="0" name=""/>
        <dsp:cNvSpPr/>
      </dsp:nvSpPr>
      <dsp:spPr>
        <a:xfrm rot="5400000">
          <a:off x="4835590" y="-1728506"/>
          <a:ext cx="1397000" cy="520855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Ø"/>
          </a:pPr>
          <a:r>
            <a:rPr lang="en-US" sz="1600" kern="1200" dirty="0">
              <a:solidFill>
                <a:srgbClr val="003462"/>
              </a:solidFill>
              <a:latin typeface="Roboto Condensed" panose="02000000000000000000" pitchFamily="2" charset="0"/>
              <a:ea typeface="Roboto Condensed" panose="02000000000000000000" pitchFamily="2" charset="0"/>
            </a:rPr>
            <a:t>Research, Whitepapers, and Tools</a:t>
          </a:r>
        </a:p>
        <a:p>
          <a:pPr marL="171450" lvl="1" indent="-171450" algn="l" defTabSz="711200">
            <a:lnSpc>
              <a:spcPct val="90000"/>
            </a:lnSpc>
            <a:spcBef>
              <a:spcPct val="0"/>
            </a:spcBef>
            <a:spcAft>
              <a:spcPct val="15000"/>
            </a:spcAft>
            <a:buFont typeface="Wingdings" panose="05000000000000000000" pitchFamily="2" charset="2"/>
            <a:buChar char="Ø"/>
          </a:pPr>
          <a:r>
            <a:rPr lang="en-US" sz="1600" kern="1200" dirty="0">
              <a:solidFill>
                <a:srgbClr val="003462"/>
              </a:solidFill>
              <a:latin typeface="Roboto Condensed" panose="02000000000000000000" pitchFamily="2" charset="0"/>
              <a:ea typeface="Roboto Condensed" panose="02000000000000000000" pitchFamily="2" charset="0"/>
            </a:rPr>
            <a:t>Workshops, Forums, Roundtables and Focus Groups</a:t>
          </a:r>
        </a:p>
      </dsp:txBody>
      <dsp:txXfrm rot="-5400000">
        <a:off x="2929813" y="245467"/>
        <a:ext cx="5140359" cy="1260608"/>
      </dsp:txXfrm>
    </dsp:sp>
    <dsp:sp modelId="{C58D63FD-EBCA-4748-BAB0-56B81773F36C}">
      <dsp:nvSpPr>
        <dsp:cNvPr id="0" name=""/>
        <dsp:cNvSpPr/>
      </dsp:nvSpPr>
      <dsp:spPr>
        <a:xfrm>
          <a:off x="0" y="2645"/>
          <a:ext cx="2929812" cy="1746250"/>
        </a:xfrm>
        <a:prstGeom prst="roundRect">
          <a:avLst/>
        </a:prstGeom>
        <a:solidFill>
          <a:srgbClr val="0034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0">
            <a:lnSpc>
              <a:spcPct val="90000"/>
            </a:lnSpc>
            <a:spcBef>
              <a:spcPct val="0"/>
            </a:spcBef>
            <a:spcAft>
              <a:spcPct val="35000"/>
            </a:spcAft>
            <a:buNone/>
          </a:pPr>
          <a:endParaRPr lang="en-US" sz="6500" kern="1200" dirty="0">
            <a:latin typeface="Barlow Condensed Medium"/>
            <a:ea typeface="Roboto Condensed"/>
          </a:endParaRPr>
        </a:p>
      </dsp:txBody>
      <dsp:txXfrm>
        <a:off x="85245" y="87890"/>
        <a:ext cx="2759322" cy="1575760"/>
      </dsp:txXfrm>
    </dsp:sp>
    <dsp:sp modelId="{876A0D90-872A-465F-8DE8-380408F64FD9}">
      <dsp:nvSpPr>
        <dsp:cNvPr id="0" name=""/>
        <dsp:cNvSpPr/>
      </dsp:nvSpPr>
      <dsp:spPr>
        <a:xfrm rot="5400000">
          <a:off x="4835590" y="105055"/>
          <a:ext cx="1397000" cy="520855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Ø"/>
          </a:pPr>
          <a:r>
            <a:rPr lang="en-US" sz="1600" kern="1200" dirty="0">
              <a:solidFill>
                <a:srgbClr val="003462"/>
              </a:solidFill>
              <a:latin typeface="Roboto Condensed"/>
              <a:ea typeface="Roboto Condensed"/>
              <a:cs typeface="Roboto Condensed"/>
              <a:sym typeface="Roboto Condensed"/>
            </a:rPr>
            <a:t>2 National State of Owner Readiness™ Studies</a:t>
          </a:r>
          <a:endParaRPr lang="en-US" sz="1600" kern="1200" dirty="0">
            <a:solidFill>
              <a:srgbClr val="003462"/>
            </a:solidFill>
            <a:latin typeface="Roboto Condensed" panose="02000000000000000000" pitchFamily="2" charset="0"/>
            <a:ea typeface="Roboto Condensed" panose="02000000000000000000" pitchFamily="2" charset="0"/>
          </a:endParaRPr>
        </a:p>
        <a:p>
          <a:pPr marL="171450" lvl="1" indent="-171450" algn="l" defTabSz="711200">
            <a:lnSpc>
              <a:spcPct val="90000"/>
            </a:lnSpc>
            <a:spcBef>
              <a:spcPct val="0"/>
            </a:spcBef>
            <a:spcAft>
              <a:spcPct val="15000"/>
            </a:spcAft>
            <a:buFont typeface="Wingdings" panose="05000000000000000000" pitchFamily="2" charset="2"/>
            <a:buChar char="Ø"/>
          </a:pPr>
          <a:r>
            <a:rPr lang="en-US" sz="1600" kern="1200" dirty="0">
              <a:solidFill>
                <a:srgbClr val="003462"/>
              </a:solidFill>
              <a:latin typeface="Roboto Condensed"/>
              <a:ea typeface="Roboto Condensed"/>
              <a:cs typeface="Roboto Condensed"/>
              <a:sym typeface="Roboto Condensed"/>
            </a:rPr>
            <a:t>9+ Regional Market Studies </a:t>
          </a:r>
          <a:r>
            <a:rPr lang="en-US" sz="1600" i="1" kern="1200" dirty="0">
              <a:solidFill>
                <a:srgbClr val="003462"/>
              </a:solidFill>
              <a:latin typeface="Roboto Condensed"/>
              <a:ea typeface="Roboto Condensed"/>
              <a:cs typeface="Roboto Condensed"/>
              <a:sym typeface="Roboto Condensed"/>
            </a:rPr>
            <a:t>(www.ownerreadiness.com)</a:t>
          </a:r>
          <a:endParaRPr lang="en-US" sz="1600" kern="1200" dirty="0">
            <a:solidFill>
              <a:srgbClr val="003462"/>
            </a:solidFill>
          </a:endParaRPr>
        </a:p>
      </dsp:txBody>
      <dsp:txXfrm rot="-5400000">
        <a:off x="2929813" y="2079028"/>
        <a:ext cx="5140359" cy="1260608"/>
      </dsp:txXfrm>
    </dsp:sp>
    <dsp:sp modelId="{59ECEFA8-1BDC-4BDE-B638-855D20CBD5E1}">
      <dsp:nvSpPr>
        <dsp:cNvPr id="0" name=""/>
        <dsp:cNvSpPr/>
      </dsp:nvSpPr>
      <dsp:spPr>
        <a:xfrm>
          <a:off x="0" y="1836208"/>
          <a:ext cx="2929812" cy="1746250"/>
        </a:xfrm>
        <a:prstGeom prst="roundRect">
          <a:avLst/>
        </a:prstGeom>
        <a:solidFill>
          <a:srgbClr val="0272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0">
            <a:lnSpc>
              <a:spcPct val="90000"/>
            </a:lnSpc>
            <a:spcBef>
              <a:spcPct val="0"/>
            </a:spcBef>
            <a:spcAft>
              <a:spcPct val="35000"/>
            </a:spcAft>
            <a:buNone/>
          </a:pPr>
          <a:endParaRPr lang="en-US" sz="6500" kern="1200" dirty="0">
            <a:latin typeface="Barlow Condensed Medium"/>
            <a:ea typeface="Roboto Condensed"/>
            <a:sym typeface="Roboto Condensed"/>
          </a:endParaRPr>
        </a:p>
      </dsp:txBody>
      <dsp:txXfrm>
        <a:off x="85245" y="1921453"/>
        <a:ext cx="2759322" cy="1575760"/>
      </dsp:txXfrm>
    </dsp:sp>
    <dsp:sp modelId="{9092E090-4A7A-42F4-8022-94665701F148}">
      <dsp:nvSpPr>
        <dsp:cNvPr id="0" name=""/>
        <dsp:cNvSpPr/>
      </dsp:nvSpPr>
      <dsp:spPr>
        <a:xfrm rot="5400000">
          <a:off x="4835590" y="1938618"/>
          <a:ext cx="1397000" cy="520855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Ø"/>
          </a:pPr>
          <a:r>
            <a:rPr lang="en-US" sz="1600" kern="1200" dirty="0">
              <a:solidFill>
                <a:srgbClr val="003462"/>
              </a:solidFill>
              <a:latin typeface="Roboto Condensed"/>
              <a:ea typeface="Roboto Condensed"/>
              <a:cs typeface="Roboto Condensed"/>
              <a:sym typeface="Roboto Condensed"/>
            </a:rPr>
            <a:t>Go-to source for media contributions</a:t>
          </a:r>
          <a:endParaRPr lang="en-US" sz="1600" kern="1200" dirty="0">
            <a:solidFill>
              <a:srgbClr val="003462"/>
            </a:solidFill>
            <a:latin typeface="Roboto Condensed" panose="02000000000000000000" pitchFamily="2" charset="0"/>
            <a:ea typeface="Roboto Condensed" panose="02000000000000000000" pitchFamily="2" charset="0"/>
          </a:endParaRPr>
        </a:p>
        <a:p>
          <a:pPr marL="171450" lvl="1" indent="-171450" algn="l" defTabSz="711200">
            <a:lnSpc>
              <a:spcPct val="90000"/>
            </a:lnSpc>
            <a:spcBef>
              <a:spcPct val="0"/>
            </a:spcBef>
            <a:spcAft>
              <a:spcPct val="15000"/>
            </a:spcAft>
            <a:buFont typeface="Wingdings" panose="05000000000000000000" pitchFamily="2" charset="2"/>
            <a:buChar char="Ø"/>
          </a:pPr>
          <a:r>
            <a:rPr lang="en-US" sz="1600" kern="1200" dirty="0">
              <a:solidFill>
                <a:srgbClr val="003462"/>
              </a:solidFill>
              <a:latin typeface="Roboto Condensed"/>
              <a:ea typeface="Roboto Condensed"/>
              <a:cs typeface="Roboto Condensed"/>
              <a:sym typeface="Roboto Condensed"/>
            </a:rPr>
            <a:t>Partnerships with Cal State University, University of San Francisco, UCLA, Georgia State School of Law, University of Chicago, Vanderbilt University, Stony Brook University, Seton Hall University, and Kennesaw State University</a:t>
          </a:r>
          <a:endParaRPr lang="en-US" sz="1600" kern="1200" dirty="0">
            <a:solidFill>
              <a:srgbClr val="003462"/>
            </a:solidFill>
          </a:endParaRPr>
        </a:p>
      </dsp:txBody>
      <dsp:txXfrm rot="-5400000">
        <a:off x="2929813" y="3912591"/>
        <a:ext cx="5140359" cy="1260608"/>
      </dsp:txXfrm>
    </dsp:sp>
    <dsp:sp modelId="{B2E0D7FD-1FF0-4F6B-AB63-DBE81F276708}">
      <dsp:nvSpPr>
        <dsp:cNvPr id="0" name=""/>
        <dsp:cNvSpPr/>
      </dsp:nvSpPr>
      <dsp:spPr>
        <a:xfrm>
          <a:off x="0" y="3669771"/>
          <a:ext cx="2929812" cy="1746250"/>
        </a:xfrm>
        <a:prstGeom prst="roundRect">
          <a:avLst/>
        </a:prstGeom>
        <a:solidFill>
          <a:srgbClr val="0D64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Barlow Condensed Medium"/>
          </a:endParaRPr>
        </a:p>
      </dsp:txBody>
      <dsp:txXfrm>
        <a:off x="85245" y="3755016"/>
        <a:ext cx="2759322" cy="15757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topic(s).</a:t>
            </a:r>
          </a:p>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Challenge #2: 50% of Exits are Involuntary</a:t>
            </a:r>
          </a:p>
          <a:p>
            <a:pPr marL="0"/>
            <a:endParaRPr lang="en-US" dirty="0"/>
          </a:p>
          <a:p>
            <a:pPr marL="0"/>
            <a:r>
              <a:rPr lang="en-US" dirty="0"/>
              <a:t>Another challenge business owners face when it comes to exit planning result from what we call the “5 Ds.” Consequences arising from these events can lead to bankruptcy, layoffs, and ultimately an unplanned exit as the business is forced to shut down or transfer at a price much less than what the owner wants, needs, or even deserves. </a:t>
            </a:r>
          </a:p>
          <a:p>
            <a:pPr marL="0"/>
            <a:endParaRPr lang="en-US" dirty="0"/>
          </a:p>
          <a:p>
            <a:pPr marL="0"/>
            <a:r>
              <a:rPr lang="en-US" dirty="0"/>
              <a:t>We refer to these factors as the 5 Ds. Divorce, Disagreement, Disability, Distress, and Death.</a:t>
            </a:r>
          </a:p>
          <a:p>
            <a:pPr marL="0"/>
            <a:endParaRPr lang="en-US" dirty="0"/>
          </a:p>
          <a:p>
            <a:pPr marL="0"/>
            <a:r>
              <a:rPr lang="en-US" dirty="0"/>
              <a:t>To best mitigate the impact of the 5 Ds on a business and the owner's life, owners must first fully understand the negative consequences each can have on their organizations. </a:t>
            </a:r>
          </a:p>
          <a:p>
            <a:pPr marL="0"/>
            <a:endParaRPr lang="en-US" dirty="0"/>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923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The final major challenge we’ll discuss today that business owners face is that many business owners are not focused on value. </a:t>
            </a:r>
          </a:p>
          <a:p>
            <a:pPr marL="0"/>
            <a:endParaRPr lang="en-US" dirty="0"/>
          </a:p>
          <a:p>
            <a:pPr marL="0"/>
            <a:r>
              <a:rPr lang="en-US" dirty="0"/>
              <a:t>Owners are leaving cash on the table because they’re focused on income generation; not enough focus on enterprise value.</a:t>
            </a:r>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308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turn to some solutions for these major business owner challenges. </a:t>
            </a:r>
            <a:endParaRPr dirty="0"/>
          </a:p>
        </p:txBody>
      </p:sp>
      <p:sp>
        <p:nvSpPr>
          <p:cNvPr id="208" name="Google Shape;2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defRPr/>
            </a:pPr>
            <a:r>
              <a:rPr lang="en-US" b="1" dirty="0"/>
              <a:t>Exit Strategy IS Business Strategy</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Exit planning is a business strategy focused on </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building a business with characteristics that drive value and integrates business owners’ personal and financial objectives into now</a:t>
            </a:r>
            <a:r>
              <a:rPr lang="en-US" dirty="0">
                <a:solidFill>
                  <a:srgbClr val="000000"/>
                </a:solidFill>
              </a:rPr>
              <a:t>. Forget the future. Focus on today.</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000000"/>
              </a:solidFil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 methodology involves 5 Stages of Value Maturity:  Identify, Protect, Build, Harvest, Manage Enterprise Value.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000000"/>
              </a:solidFil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 business strategy provides a clear process leading a business owner through a roadmap to success.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000000"/>
              </a:solidFil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 Value Acceleration Methodology exit planning  integrates a business owner’s business, personal and financial value management system that makes the timing of the exit irrelevant.</a:t>
            </a:r>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13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Value is All About </a:t>
            </a:r>
            <a:r>
              <a:rPr lang="en-US" b="1" i="1" dirty="0"/>
              <a:t>Transferability</a:t>
            </a:r>
          </a:p>
          <a:p>
            <a:pPr marL="0"/>
            <a:endParaRPr lang="en-US" dirty="0"/>
          </a:p>
          <a:p>
            <a:pPr marL="0"/>
            <a:r>
              <a:rPr lang="en-US" dirty="0"/>
              <a:t>The second paradigm shift of the VAM methodology is that exit planning  should focus on what business owners can do right now to grow the value of their business and drive income. </a:t>
            </a:r>
          </a:p>
          <a:p>
            <a:pPr marL="0"/>
            <a:endParaRPr lang="en-US" dirty="0"/>
          </a:p>
          <a:p>
            <a:pPr marL="0"/>
            <a:r>
              <a:rPr lang="en-US" dirty="0"/>
              <a:t>By focusing the approach on building a business with characteristics that drive value and integrating the owner’s personal and financial objectives into it now, there will be many options to exit on the owner’s timeline and terms.</a:t>
            </a:r>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1454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Adopt a Common Framework</a:t>
            </a:r>
          </a:p>
          <a:p>
            <a:pPr marL="0"/>
            <a:endParaRPr lang="en-US" dirty="0"/>
          </a:p>
          <a:p>
            <a:pPr marL="0"/>
            <a:r>
              <a:rPr lang="en-US" dirty="0"/>
              <a:t>The third paradigm shift involves adoption of a common framework, called Value Acceleration Methodology™. The framework provides a proven process that focuses on value growth and aligning business, personal, and financial goals.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54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explore the framework that is illustrated on the slide. The Value Acceleration Methodology™ is a strategic framework for </a:t>
            </a:r>
            <a:r>
              <a:rPr lang="en-US" i="1" dirty="0"/>
              <a:t>executing </a:t>
            </a:r>
            <a:r>
              <a:rPr lang="en-US" dirty="0"/>
              <a:t>exit planning. This value management system makes the timing of an exit irrelevant. Exit planning is laser-focused on what business owners can do right now to grow the value of the business and drive income.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Value Acceleration Methodology framework focuses on aligning an owner’s business, personal, and financial goals equally. All three elements build upon each other, thus moving us from very successful business owners to very significant business owners.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Value Acceleration Methodology can be broken down into three gates. These gates are: Discover, Prepare, and Decide. </a:t>
            </a:r>
            <a:endParaRPr dirty="0"/>
          </a:p>
        </p:txBody>
      </p:sp>
      <p:sp>
        <p:nvSpPr>
          <p:cNvPr id="237" name="Google Shape;2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Working with business owners involves a vast universe of services and solutions. The items listed on the slide are certainly not comprehensive and demonstrate the value of using a consistent framework. </a:t>
            </a:r>
            <a:endParaRPr dirty="0"/>
          </a:p>
        </p:txBody>
      </p:sp>
      <p:sp>
        <p:nvSpPr>
          <p:cNvPr id="245" name="Google Shape;2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talked about business owner concerns and challenges and the value of a system to provide better options for exit planning. I’d like to illustrate the opportunity by sharing some real numbers associated with business owner exit planning. </a:t>
            </a:r>
            <a:endParaRPr dirty="0"/>
          </a:p>
        </p:txBody>
      </p:sp>
      <p:sp>
        <p:nvSpPr>
          <p:cNvPr id="171" name="Google Shape;1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can you, as a financial advisor, learn more about EPI’s exit planning approach and get connected to other professionals? We recommend getting involved with your EPI chapters that offer local in-person and virtual educational programs and events, as well as provide access to thought-leadership.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Think about building your team to provide the necessary collaboration and may also serve as a source of referrals.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also encourage you to apply your knowledge of the framework by practicing language and messaging.   </a:t>
            </a:r>
            <a:endParaRPr dirty="0"/>
          </a:p>
        </p:txBody>
      </p:sp>
      <p:sp>
        <p:nvSpPr>
          <p:cNvPr id="260" name="Google Shape;2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Introduce speaker.</a:t>
            </a:r>
          </a:p>
          <a:p>
            <a:pPr marL="0" lvl="0" indent="0" algn="l" rtl="0">
              <a:spcBef>
                <a:spcPts val="0"/>
              </a:spcBef>
              <a:spcAft>
                <a:spcPts val="0"/>
              </a:spcAft>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Some of the chapter successes have led to business owner engagement and education through publications of research and whitepapers.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EPI continues to provide research at the national and regional levels and are recognized by colleges and critical media sources. </a:t>
            </a:r>
            <a:endParaRPr dirty="0"/>
          </a:p>
        </p:txBody>
      </p:sp>
      <p:sp>
        <p:nvSpPr>
          <p:cNvPr id="260" name="Google Shape;2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46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Exit Planning Institute serves as a platform that goes beyond working with business owners to execute effective exit planning strategies. We encourage you to take advantage of all of the available options offered through their organization. </a:t>
            </a:r>
            <a:endParaRPr dirty="0"/>
          </a:p>
        </p:txBody>
      </p:sp>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We invite you to play a part in the greatest transfer of wealth in history. </a:t>
            </a:r>
          </a:p>
          <a:p>
            <a:pPr marL="0"/>
            <a:endParaRPr lang="en-US" dirty="0"/>
          </a:p>
          <a:p>
            <a:pPr marL="0"/>
            <a:r>
              <a:rPr lang="en-US" dirty="0"/>
              <a:t>You can join EPI to become part of the global community of advisors that are changing the way business owners think.</a:t>
            </a:r>
          </a:p>
          <a:p>
            <a:pPr marL="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8461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summary, EPI was started after discovering the opportunity that lies ahead for closely held businesses due to demographics and transition dynamics.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Your role, as a financial advisor, can help change the outcome of this important work.  </a:t>
            </a:r>
            <a:endParaRPr dirty="0"/>
          </a:p>
        </p:txBody>
      </p:sp>
      <p:sp>
        <p:nvSpPr>
          <p:cNvPr id="340" name="Google Shape;34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invite you to help us raise awareness of this critical work. Together, through collaboration with other professionals, you can help educate others as we support business owners along their journey. </a:t>
            </a:r>
            <a:endParaRPr dirty="0"/>
          </a:p>
        </p:txBody>
      </p:sp>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78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your time today. </a:t>
            </a:r>
            <a:endParaRPr dirty="0"/>
          </a:p>
        </p:txBody>
      </p:sp>
      <p:sp>
        <p:nvSpPr>
          <p:cNvPr id="380" name="Google Shape;3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Today we’ll be talking about business owners and sharing some actions to evolve mindsets and shift paradigms. The principles and methodology focus on creating a company of significance that can lead to a successful exit in the future.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many successful business owners but are their businesses significant? Let’s start with a definition of a significant company: A significant company is one that is valuable, transferrable, ready, and attractive at any point. At the same time, the business owner's business, personal, and financial goals are aligned.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get started.</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There are significant strategic drivers at work today that are influencing and will continue to influence business transitions. With the aging of businesses owned by baby boomers, the age-wave transition of businesses to the next generation will further accelerate.</a:t>
            </a:r>
          </a:p>
          <a:p>
            <a:pPr marL="0" indent="0"/>
            <a:endParaRPr lang="en-US" dirty="0"/>
          </a:p>
          <a:p>
            <a:pPr marL="0" indent="0"/>
            <a:r>
              <a:rPr lang="en-US" dirty="0"/>
              <a:t>An additional market dynamic that has also evolved over the past ten years </a:t>
            </a:r>
            <a:r>
              <a:rPr lang="en-US"/>
              <a:t>– non- </a:t>
            </a:r>
            <a:r>
              <a:rPr lang="en-US" dirty="0"/>
              <a:t>baby boomer business owners now own 49% of the privately-held businesses in the market --- up from one-third ten years ago.</a:t>
            </a:r>
          </a:p>
          <a:p>
            <a:pPr marL="0" indent="0"/>
            <a:endParaRPr lang="en-US" dirty="0"/>
          </a:p>
          <a:p>
            <a:pPr marL="0" indent="0"/>
            <a:r>
              <a:rPr lang="en-US" dirty="0"/>
              <a:t>As opposed to the many boomers who view the exit from their business as the end, this new generation of business owners is more open and more educated about the benefits of integrating exit planning principles and processes into the way they operate their businesses. Many acknowledge that harvesting the wealth in one’s business is an enabler to achieving a more holistic life. </a:t>
            </a:r>
          </a:p>
          <a:p>
            <a:pPr marL="0" indent="0"/>
            <a:r>
              <a:rPr lang="en-US" dirty="0"/>
              <a:t>What is the significance of this, you may ask? Along with the wave of business transitions, we are seeing our social and economic value systems changing as the new generations take ownership and assume control and their influence grows. </a:t>
            </a:r>
          </a:p>
          <a:p>
            <a:pPr marL="0" indent="0"/>
            <a:endParaRPr lang="en-US" dirty="0"/>
          </a:p>
          <a:p>
            <a:pPr marL="0" indent="0"/>
            <a:r>
              <a:rPr lang="en-US" dirty="0"/>
              <a:t>The dynamic of baby boomer owners is changing. Next generation business owners are younger, think more holistically and are better educated with regard to the benefits of exit planning. With the acceleration of baby boomer exits and next generation business owners exiting younger comes the potential for a significant increase in business transitions in the next ten years.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3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take a closer look at some of the differences in the generations of business owners. </a:t>
            </a:r>
          </a:p>
          <a:p>
            <a:pPr marL="0" lvl="0" indent="0" algn="l" rtl="0">
              <a:spcBef>
                <a:spcPts val="0"/>
              </a:spcBef>
              <a:spcAft>
                <a:spcPts val="0"/>
              </a:spcAft>
              <a:buNone/>
            </a:pPr>
            <a:r>
              <a:rPr lang="en-US" dirty="0"/>
              <a:t>The baby boomer generation is known to be the creators of the 60-hour work week. That being said, I don’t think a good work / life balance is “their thing”. The baby boomers are certainly an ambitious generation. They are the most entrepreneurial and career focused generation, with one of their main core values being success, but they tend to be framed and focused.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ability to handle crisis is one of the most impressive things about this generation. These folks have navigated many things over the course of starting, building, operating, and potentially now exiting their companies. Their ability to navigate the exit of their company is certainly something they can do with the right guidance. Guidance from well-educated experts that know how to help the business owner grow value, align their personal and financial goals, and successfully transition their company. </a:t>
            </a:r>
          </a:p>
          <a:p>
            <a:pPr marL="0" lvl="0" indent="0" algn="l" rtl="0">
              <a:spcBef>
                <a:spcPts val="0"/>
              </a:spcBef>
              <a:spcAft>
                <a:spcPts val="0"/>
              </a:spcAft>
              <a:buNone/>
            </a:pPr>
            <a:r>
              <a:rPr lang="en-US" dirty="0"/>
              <a:t>The remaining characteristics listed above describe Gen X and Millennials. Gen X owners and business professionals are characterized by their work/life balance. Millennials have many ambitions and enjoy experiences over focused professional goals. </a:t>
            </a:r>
          </a:p>
          <a:p>
            <a:pPr marL="0" lvl="0" indent="0" algn="l" rtl="0">
              <a:spcBef>
                <a:spcPts val="0"/>
              </a:spcBef>
              <a:spcAft>
                <a:spcPts val="0"/>
              </a:spcAft>
              <a:buNone/>
            </a:pPr>
            <a:r>
              <a:rPr lang="en-US" dirty="0"/>
              <a:t>Understanding the differences between the generations will help advisors understand what is meaningful to business owners during their business succession plan.</a:t>
            </a:r>
            <a:endParaRPr dirty="0"/>
          </a:p>
        </p:txBody>
      </p:sp>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consistently hear from business owners in the annual State of Owner Readiness survey that having a transition strategy is important for their future and the future of their business. In fact, 95% of business owners agreed with this statement.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Why is it then that the very same surveyed owners reported the following data which proved contrary to the statement that readiness was actionably important?</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58% of owners have no written transition plan.</a:t>
            </a:r>
          </a:p>
          <a:p>
            <a:pPr marL="171450" lvl="0" indent="-171450" algn="l" rtl="0">
              <a:spcBef>
                <a:spcPts val="0"/>
              </a:spcBef>
              <a:spcAft>
                <a:spcPts val="0"/>
              </a:spcAft>
              <a:buFont typeface="Arial" panose="020B0604020202020204" pitchFamily="34" charset="0"/>
              <a:buChar char="•"/>
            </a:pPr>
            <a:r>
              <a:rPr lang="en-US" dirty="0"/>
              <a:t>9% have done no planning at all.</a:t>
            </a:r>
          </a:p>
          <a:p>
            <a:pPr marL="171450" lvl="0" indent="-171450" algn="l" rtl="0">
              <a:spcBef>
                <a:spcPts val="0"/>
              </a:spcBef>
              <a:spcAft>
                <a:spcPts val="0"/>
              </a:spcAft>
              <a:buFont typeface="Arial" panose="020B0604020202020204" pitchFamily="34" charset="0"/>
              <a:buChar char="•"/>
            </a:pPr>
            <a:r>
              <a:rPr lang="en-US" dirty="0"/>
              <a:t>59% have no written personal third act plan.</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To underscore the importance of aligning business owner intent and actual action, take a look at these stats taken from the State of Owner Readiness: </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80-90% of the owner's wealth is trapped in their company </a:t>
            </a:r>
          </a:p>
          <a:p>
            <a:pPr marL="171450" lvl="0" indent="-171450" algn="l" rtl="0">
              <a:spcBef>
                <a:spcPts val="0"/>
              </a:spcBef>
              <a:spcAft>
                <a:spcPts val="0"/>
              </a:spcAft>
              <a:buFont typeface="Arial" panose="020B0604020202020204" pitchFamily="34" charset="0"/>
              <a:buChar char="•"/>
            </a:pPr>
            <a:r>
              <a:rPr lang="en-US" dirty="0"/>
              <a:t>60% of owner’s do not understand their exit options </a:t>
            </a:r>
          </a:p>
          <a:p>
            <a:pPr marL="171450" lvl="0" indent="-171450" algn="l" rtl="0">
              <a:spcBef>
                <a:spcPts val="0"/>
              </a:spcBef>
              <a:spcAft>
                <a:spcPts val="0"/>
              </a:spcAft>
              <a:buFont typeface="Arial" panose="020B0604020202020204" pitchFamily="34" charset="0"/>
              <a:buChar char="•"/>
            </a:pPr>
            <a:r>
              <a:rPr lang="en-US" dirty="0"/>
              <a:t>80% have not engaged with a formed a transition advisory team</a:t>
            </a:r>
          </a:p>
          <a:p>
            <a:pPr marL="171450" lvl="0" indent="-171450" algn="l" rtl="0">
              <a:spcBef>
                <a:spcPts val="0"/>
              </a:spcBef>
              <a:spcAft>
                <a:spcPts val="0"/>
              </a:spcAft>
              <a:buFont typeface="Arial" panose="020B0604020202020204" pitchFamily="34" charset="0"/>
              <a:buChar char="•"/>
            </a:pPr>
            <a:r>
              <a:rPr lang="en-US" dirty="0"/>
              <a:t>75% of owner’s profoundly regret selling their business just a year after selling it </a:t>
            </a:r>
          </a:p>
          <a:p>
            <a:pPr marL="171450" lvl="0" indent="-171450" algn="l" rtl="0">
              <a:spcBef>
                <a:spcPts val="0"/>
              </a:spcBef>
              <a:spcAft>
                <a:spcPts val="0"/>
              </a:spcAft>
              <a:buFont typeface="Arial" panose="020B0604020202020204" pitchFamily="34" charset="0"/>
              <a:buChar char="•"/>
            </a:pPr>
            <a:r>
              <a:rPr lang="en-US" dirty="0"/>
              <a:t>40% of owners want to sell within the next 5 years </a:t>
            </a:r>
          </a:p>
          <a:p>
            <a:pPr marL="171450" lvl="0" indent="-171450" algn="l" rtl="0">
              <a:spcBef>
                <a:spcPts val="0"/>
              </a:spcBef>
              <a:spcAft>
                <a:spcPts val="0"/>
              </a:spcAft>
              <a:buFont typeface="Arial" panose="020B0604020202020204" pitchFamily="34" charset="0"/>
              <a:buChar char="•"/>
            </a:pPr>
            <a:r>
              <a:rPr lang="en-US" dirty="0"/>
              <a:t>30% said they have no plans to transition at all </a:t>
            </a:r>
          </a:p>
          <a:p>
            <a:pPr marL="171450" lvl="0" indent="-171450" algn="l" rtl="0">
              <a:spcBef>
                <a:spcPts val="0"/>
              </a:spcBef>
              <a:spcAft>
                <a:spcPts val="0"/>
              </a:spcAft>
              <a:buFont typeface="Arial" panose="020B0604020202020204" pitchFamily="34" charset="0"/>
              <a:buChar char="•"/>
            </a:pPr>
            <a:r>
              <a:rPr lang="en-US" dirty="0"/>
              <a:t>50% of transitions are involuntary, forced exits </a:t>
            </a:r>
          </a:p>
          <a:p>
            <a:pPr marL="0" lvl="0" indent="0" algn="l" rtl="0">
              <a:spcBef>
                <a:spcPts val="0"/>
              </a:spcBef>
              <a:spcAft>
                <a:spcPts val="0"/>
              </a:spcAft>
              <a:buNone/>
            </a:pPr>
            <a:endParaRPr dirty="0"/>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That’s a long list of challenges and concerns. For today’s session, I’d like to focus on three of the major challenges facing business owners. </a:t>
            </a:r>
            <a:endParaRPr dirty="0"/>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Challenge #1: Many Owners are unprepared to exit their business. There are many reasons owners don’t do exit planning.  Do any of these resonate with you?</a:t>
            </a:r>
          </a:p>
          <a:p>
            <a:pPr marL="0" indent="0"/>
            <a:endParaRPr lang="en-US" dirty="0"/>
          </a:p>
          <a:p>
            <a:pPr marL="0" indent="0"/>
            <a:r>
              <a:rPr lang="en-US" dirty="0"/>
              <a:t>The most obvious reason owners are unprepared is that many simply don’t know how to do it. That makes sense as most owners have been running a business their entire career. For most business owners, exiting is a once-in-a-lifetime event. </a:t>
            </a:r>
          </a:p>
          <a:p>
            <a:pPr marL="0" indent="0"/>
            <a:endParaRPr lang="en-US" dirty="0"/>
          </a:p>
          <a:p>
            <a:pPr marL="0" indent="0"/>
            <a:r>
              <a:rPr lang="en-US" dirty="0"/>
              <a:t>Others saw their business as the least risky asset in their portfolio and claim keeping the money in their business would provide the ability to live comfortably. Some business owners question that putting their money into a portfolio will produce the type of income they produce in their business today. </a:t>
            </a:r>
          </a:p>
          <a:p>
            <a:pPr marL="0" indent="0"/>
            <a:endParaRPr lang="en-US" dirty="0"/>
          </a:p>
          <a:p>
            <a:pPr marL="0" indent="0"/>
            <a:r>
              <a:rPr lang="en-US" dirty="0"/>
              <a:t>Several business owners share that they don’t do exit planning because they simply don’t want to leave their businesses. They may be already doing what they love and find passion and reward in their current careers. They don’t even think about what they will do after exiting their business as they haven’t developed a plan for what they will do next. </a:t>
            </a:r>
          </a:p>
          <a:p>
            <a:pPr marL="0" indent="0"/>
            <a:endParaRPr lang="en-US" dirty="0"/>
          </a:p>
          <a:p>
            <a:pPr marL="0" indent="0"/>
            <a:r>
              <a:rPr lang="en-US" dirty="0"/>
              <a:t>Business owners also tell us they don’t do exit planning as they are concerned with confidentiality. They don’t want anyone to know they are thinking of exiting and believe if word gets out, employees and customers will leave and suppliers will abandon them.</a:t>
            </a:r>
          </a:p>
          <a:p>
            <a:pPr marL="0" indent="0"/>
            <a:endParaRPr lang="en-US" dirty="0"/>
          </a:p>
          <a:p>
            <a:pPr marL="0" indent="0"/>
            <a:r>
              <a:rPr lang="en-US" dirty="0"/>
              <a:t>Business owners also claim they don’t do exit planning because they don’t have the time. Exit planning ticks further down their priority list, as it isn’t urgent and can be time consuming.</a:t>
            </a:r>
          </a:p>
          <a:p>
            <a:pPr marL="0" indent="0"/>
            <a:endParaRPr lang="en-US" dirty="0"/>
          </a:p>
          <a:p>
            <a:pPr marL="0" indent="0"/>
            <a:r>
              <a:rPr lang="en-US" dirty="0"/>
              <a:t>Finally, part of the issue is many of the advisors business owners rely on to teach and guide business owners through the exit planning process may be misguiding them. The way the industry was teaching it was misinformed. </a:t>
            </a:r>
          </a:p>
          <a:p>
            <a:pPr marL="0" indent="0"/>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380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peaker Intro + Bio">
  <p:cSld name="Speaker Intro + Bio">
    <p:spTree>
      <p:nvGrpSpPr>
        <p:cNvPr id="1" name="Shape 19"/>
        <p:cNvGrpSpPr/>
        <p:nvPr/>
      </p:nvGrpSpPr>
      <p:grpSpPr>
        <a:xfrm>
          <a:off x="0" y="0"/>
          <a:ext cx="0" cy="0"/>
          <a:chOff x="0" y="0"/>
          <a:chExt cx="0" cy="0"/>
        </a:xfrm>
      </p:grpSpPr>
      <p:sp>
        <p:nvSpPr>
          <p:cNvPr id="20" name="Google Shape;2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39"/>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39"/>
          <p:cNvSpPr txBox="1">
            <a:spLocks noGrp="1"/>
          </p:cNvSpPr>
          <p:nvPr>
            <p:ph type="body" idx="1"/>
          </p:nvPr>
        </p:nvSpPr>
        <p:spPr>
          <a:xfrm>
            <a:off x="6096000" y="1718879"/>
            <a:ext cx="5257800" cy="16133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3462"/>
              </a:buClr>
              <a:buSzPts val="4800"/>
              <a:buFont typeface="Arial"/>
              <a:buNone/>
              <a:defRPr sz="4800" b="0" i="0" u="none" strike="noStrike" cap="none">
                <a:solidFill>
                  <a:srgbClr val="003462"/>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9"/>
          <p:cNvSpPr>
            <a:spLocks noGrp="1"/>
          </p:cNvSpPr>
          <p:nvPr>
            <p:ph type="pic" idx="2"/>
          </p:nvPr>
        </p:nvSpPr>
        <p:spPr>
          <a:xfrm>
            <a:off x="835025" y="1719263"/>
            <a:ext cx="5068888" cy="4075250"/>
          </a:xfrm>
          <a:prstGeom prst="rect">
            <a:avLst/>
          </a:prstGeom>
          <a:noFill/>
          <a:ln>
            <a:noFill/>
          </a:ln>
        </p:spPr>
      </p:sp>
      <p:sp>
        <p:nvSpPr>
          <p:cNvPr id="24" name="Google Shape;24;p39"/>
          <p:cNvSpPr txBox="1">
            <a:spLocks noGrp="1"/>
          </p:cNvSpPr>
          <p:nvPr>
            <p:ph type="body" idx="3"/>
          </p:nvPr>
        </p:nvSpPr>
        <p:spPr>
          <a:xfrm>
            <a:off x="6096000" y="4127363"/>
            <a:ext cx="5257800" cy="166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183761"/>
              </a:buClr>
              <a:buSzPts val="1800"/>
              <a:buFont typeface="Arial"/>
              <a:buNone/>
              <a:defRPr sz="1800" b="0" i="0" u="none" strike="noStrike" cap="none">
                <a:solidFill>
                  <a:srgbClr val="18376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9"/>
          <p:cNvSpPr txBox="1">
            <a:spLocks noGrp="1"/>
          </p:cNvSpPr>
          <p:nvPr>
            <p:ph type="body" idx="4"/>
          </p:nvPr>
        </p:nvSpPr>
        <p:spPr>
          <a:xfrm>
            <a:off x="6096000" y="3521076"/>
            <a:ext cx="5257800" cy="447260"/>
          </a:xfrm>
          <a:prstGeom prst="rect">
            <a:avLst/>
          </a:prstGeom>
          <a:solidFill>
            <a:srgbClr val="0F65A4"/>
          </a:solid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uble Line Title + Subtitle">
  <p:cSld name="Double Line Title + Subtitle">
    <p:spTree>
      <p:nvGrpSpPr>
        <p:cNvPr id="1" name="Shape 61"/>
        <p:cNvGrpSpPr/>
        <p:nvPr/>
      </p:nvGrpSpPr>
      <p:grpSpPr>
        <a:xfrm>
          <a:off x="0" y="0"/>
          <a:ext cx="0" cy="0"/>
          <a:chOff x="0" y="0"/>
          <a:chExt cx="0" cy="0"/>
        </a:xfrm>
      </p:grpSpPr>
      <p:sp>
        <p:nvSpPr>
          <p:cNvPr id="62" name="Google Shape;62;p38"/>
          <p:cNvSpPr/>
          <p:nvPr/>
        </p:nvSpPr>
        <p:spPr>
          <a:xfrm>
            <a:off x="0" y="1122363"/>
            <a:ext cx="12192000" cy="3081038"/>
          </a:xfrm>
          <a:prstGeom prst="rect">
            <a:avLst/>
          </a:prstGeom>
          <a:solidFill>
            <a:srgbClr val="EBEF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38"/>
          <p:cNvSpPr txBox="1">
            <a:spLocks noGrp="1"/>
          </p:cNvSpPr>
          <p:nvPr>
            <p:ph type="ctrTitle"/>
          </p:nvPr>
        </p:nvSpPr>
        <p:spPr>
          <a:xfrm>
            <a:off x="888999" y="1357178"/>
            <a:ext cx="7763934" cy="18000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462"/>
              </a:buClr>
              <a:buSzPts val="6700"/>
              <a:buFont typeface="Barlow Condensed Medium"/>
              <a:buNone/>
              <a:defRPr sz="6700" b="0" i="0" u="none" strike="noStrike" cap="none">
                <a:solidFill>
                  <a:srgbClr val="003462"/>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38"/>
          <p:cNvSpPr>
            <a:spLocks noGrp="1"/>
          </p:cNvSpPr>
          <p:nvPr>
            <p:ph type="pic" idx="2"/>
          </p:nvPr>
        </p:nvSpPr>
        <p:spPr>
          <a:xfrm>
            <a:off x="0" y="4203401"/>
            <a:ext cx="12192000" cy="2654599"/>
          </a:xfrm>
          <a:prstGeom prst="rect">
            <a:avLst/>
          </a:prstGeom>
          <a:noFill/>
          <a:ln>
            <a:noFill/>
          </a:ln>
        </p:spPr>
      </p:sp>
      <p:sp>
        <p:nvSpPr>
          <p:cNvPr id="65" name="Google Shape;65;p38"/>
          <p:cNvSpPr txBox="1">
            <a:spLocks noGrp="1"/>
          </p:cNvSpPr>
          <p:nvPr>
            <p:ph type="body" idx="1"/>
          </p:nvPr>
        </p:nvSpPr>
        <p:spPr>
          <a:xfrm>
            <a:off x="888999" y="3404113"/>
            <a:ext cx="4448314" cy="464090"/>
          </a:xfrm>
          <a:prstGeom prst="rect">
            <a:avLst/>
          </a:prstGeom>
          <a:solidFill>
            <a:srgbClr val="0F65A4"/>
          </a:solid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ingle Line Title + Subtitle">
  <p:cSld name="Single Line Title + Subtitle">
    <p:spTree>
      <p:nvGrpSpPr>
        <p:cNvPr id="1" name="Shape 66"/>
        <p:cNvGrpSpPr/>
        <p:nvPr/>
      </p:nvGrpSpPr>
      <p:grpSpPr>
        <a:xfrm>
          <a:off x="0" y="0"/>
          <a:ext cx="0" cy="0"/>
          <a:chOff x="0" y="0"/>
          <a:chExt cx="0" cy="0"/>
        </a:xfrm>
      </p:grpSpPr>
      <p:sp>
        <p:nvSpPr>
          <p:cNvPr id="67" name="Google Shape;67;p46"/>
          <p:cNvSpPr/>
          <p:nvPr/>
        </p:nvSpPr>
        <p:spPr>
          <a:xfrm>
            <a:off x="0" y="1122363"/>
            <a:ext cx="12192000" cy="2147611"/>
          </a:xfrm>
          <a:prstGeom prst="rect">
            <a:avLst/>
          </a:prstGeom>
          <a:solidFill>
            <a:srgbClr val="EBEF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46"/>
          <p:cNvSpPr txBox="1">
            <a:spLocks noGrp="1"/>
          </p:cNvSpPr>
          <p:nvPr>
            <p:ph type="ctrTitle"/>
          </p:nvPr>
        </p:nvSpPr>
        <p:spPr>
          <a:xfrm>
            <a:off x="888999" y="1357178"/>
            <a:ext cx="7763934" cy="94826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462"/>
              </a:buClr>
              <a:buSzPts val="6700"/>
              <a:buFont typeface="Barlow Condensed Medium"/>
              <a:buNone/>
              <a:defRPr sz="6700" b="0" i="0" u="none" strike="noStrike" cap="none">
                <a:solidFill>
                  <a:srgbClr val="003462"/>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46"/>
          <p:cNvSpPr>
            <a:spLocks noGrp="1"/>
          </p:cNvSpPr>
          <p:nvPr>
            <p:ph type="pic" idx="2"/>
          </p:nvPr>
        </p:nvSpPr>
        <p:spPr>
          <a:xfrm>
            <a:off x="0" y="3268663"/>
            <a:ext cx="12192000" cy="3589337"/>
          </a:xfrm>
          <a:prstGeom prst="rect">
            <a:avLst/>
          </a:prstGeom>
          <a:noFill/>
          <a:ln>
            <a:noFill/>
          </a:ln>
        </p:spPr>
      </p:sp>
      <p:sp>
        <p:nvSpPr>
          <p:cNvPr id="70" name="Google Shape;70;p46"/>
          <p:cNvSpPr txBox="1">
            <a:spLocks noGrp="1"/>
          </p:cNvSpPr>
          <p:nvPr>
            <p:ph type="body" idx="1"/>
          </p:nvPr>
        </p:nvSpPr>
        <p:spPr>
          <a:xfrm>
            <a:off x="888999" y="2470686"/>
            <a:ext cx="4448314" cy="464090"/>
          </a:xfrm>
          <a:prstGeom prst="rect">
            <a:avLst/>
          </a:prstGeom>
          <a:solidFill>
            <a:srgbClr val="0F65A4"/>
          </a:solid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ngle Line Title">
  <p:cSld name="Single Line Title">
    <p:spTree>
      <p:nvGrpSpPr>
        <p:cNvPr id="1" name="Shape 71"/>
        <p:cNvGrpSpPr/>
        <p:nvPr/>
      </p:nvGrpSpPr>
      <p:grpSpPr>
        <a:xfrm>
          <a:off x="0" y="0"/>
          <a:ext cx="0" cy="0"/>
          <a:chOff x="0" y="0"/>
          <a:chExt cx="0" cy="0"/>
        </a:xfrm>
      </p:grpSpPr>
      <p:sp>
        <p:nvSpPr>
          <p:cNvPr id="72" name="Google Shape;72;p47"/>
          <p:cNvSpPr/>
          <p:nvPr/>
        </p:nvSpPr>
        <p:spPr>
          <a:xfrm>
            <a:off x="0" y="1122363"/>
            <a:ext cx="12192000" cy="1869315"/>
          </a:xfrm>
          <a:prstGeom prst="rect">
            <a:avLst/>
          </a:prstGeom>
          <a:solidFill>
            <a:srgbClr val="EBEF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47"/>
          <p:cNvSpPr txBox="1">
            <a:spLocks noGrp="1"/>
          </p:cNvSpPr>
          <p:nvPr>
            <p:ph type="ctrTitle"/>
          </p:nvPr>
        </p:nvSpPr>
        <p:spPr>
          <a:xfrm>
            <a:off x="888999" y="1357178"/>
            <a:ext cx="7763934" cy="94826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462"/>
              </a:buClr>
              <a:buSzPts val="6700"/>
              <a:buFont typeface="Barlow Condensed Medium"/>
              <a:buNone/>
              <a:defRPr sz="6700" b="0" i="0" u="none" strike="noStrike" cap="none">
                <a:solidFill>
                  <a:srgbClr val="003462"/>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47"/>
          <p:cNvSpPr>
            <a:spLocks noGrp="1"/>
          </p:cNvSpPr>
          <p:nvPr>
            <p:ph type="pic" idx="2"/>
          </p:nvPr>
        </p:nvSpPr>
        <p:spPr>
          <a:xfrm>
            <a:off x="0" y="2991679"/>
            <a:ext cx="12192000" cy="3866322"/>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uble Line Title">
  <p:cSld name="Double Line Title">
    <p:spTree>
      <p:nvGrpSpPr>
        <p:cNvPr id="1" name="Shape 75"/>
        <p:cNvGrpSpPr/>
        <p:nvPr/>
      </p:nvGrpSpPr>
      <p:grpSpPr>
        <a:xfrm>
          <a:off x="0" y="0"/>
          <a:ext cx="0" cy="0"/>
          <a:chOff x="0" y="0"/>
          <a:chExt cx="0" cy="0"/>
        </a:xfrm>
      </p:grpSpPr>
      <p:sp>
        <p:nvSpPr>
          <p:cNvPr id="76" name="Google Shape;76;p48"/>
          <p:cNvSpPr/>
          <p:nvPr/>
        </p:nvSpPr>
        <p:spPr>
          <a:xfrm>
            <a:off x="0" y="1122363"/>
            <a:ext cx="12192000" cy="2650080"/>
          </a:xfrm>
          <a:prstGeom prst="rect">
            <a:avLst/>
          </a:prstGeom>
          <a:solidFill>
            <a:srgbClr val="EBEF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48"/>
          <p:cNvSpPr txBox="1">
            <a:spLocks noGrp="1"/>
          </p:cNvSpPr>
          <p:nvPr>
            <p:ph type="ctrTitle"/>
          </p:nvPr>
        </p:nvSpPr>
        <p:spPr>
          <a:xfrm>
            <a:off x="888999" y="1357178"/>
            <a:ext cx="7763934" cy="18000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462"/>
              </a:buClr>
              <a:buSzPts val="6700"/>
              <a:buFont typeface="Barlow Condensed Medium"/>
              <a:buNone/>
              <a:defRPr sz="6700" b="0" i="0" u="none" strike="noStrike" cap="none">
                <a:solidFill>
                  <a:srgbClr val="003462"/>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48"/>
          <p:cNvSpPr>
            <a:spLocks noGrp="1"/>
          </p:cNvSpPr>
          <p:nvPr>
            <p:ph type="pic" idx="2"/>
          </p:nvPr>
        </p:nvSpPr>
        <p:spPr>
          <a:xfrm>
            <a:off x="0" y="3772443"/>
            <a:ext cx="12192000" cy="3085557"/>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4"/>
        <p:cNvGrpSpPr/>
        <p:nvPr/>
      </p:nvGrpSpPr>
      <p:grpSpPr>
        <a:xfrm>
          <a:off x="0" y="0"/>
          <a:ext cx="0" cy="0"/>
          <a:chOff x="0" y="0"/>
          <a:chExt cx="0" cy="0"/>
        </a:xfrm>
      </p:grpSpPr>
      <p:sp>
        <p:nvSpPr>
          <p:cNvPr id="85" name="Google Shape;85;p45"/>
          <p:cNvSpPr txBox="1">
            <a:spLocks noGrp="1"/>
          </p:cNvSpPr>
          <p:nvPr>
            <p:ph type="body" idx="1"/>
          </p:nvPr>
        </p:nvSpPr>
        <p:spPr>
          <a:xfrm>
            <a:off x="824947" y="1701392"/>
            <a:ext cx="10487664" cy="41263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83761"/>
              </a:buClr>
              <a:buSzPts val="6700"/>
              <a:buFont typeface="Arial"/>
              <a:buNone/>
              <a:defRPr sz="6700" b="0" i="0" u="none" strike="noStrike" cap="none">
                <a:solidFill>
                  <a:srgbClr val="183761"/>
                </a:solidFill>
                <a:latin typeface="Barlow Condensed Medium"/>
                <a:ea typeface="Barlow Condensed Medium"/>
                <a:cs typeface="Barlow Condensed Medium"/>
                <a:sym typeface="Barlow Condensed Medium"/>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Barlow Condensed Medium"/>
                <a:ea typeface="Barlow Condensed Medium"/>
                <a:cs typeface="Barlow Condensed Medium"/>
                <a:sym typeface="Barlow Condensed Medium"/>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Barlow Condensed Medium"/>
                <a:ea typeface="Barlow Condensed Medium"/>
                <a:cs typeface="Barlow Condensed Medium"/>
                <a:sym typeface="Barlow Condensed Medium"/>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Barlow Condensed Medium"/>
                <a:ea typeface="Barlow Condensed Medium"/>
                <a:cs typeface="Barlow Condensed Medium"/>
                <a:sym typeface="Barlow Condensed Medium"/>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Barlow Condensed Medium"/>
                <a:ea typeface="Barlow Condensed Medium"/>
                <a:cs typeface="Barlow Condensed Medium"/>
                <a:sym typeface="Barlow Condensed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ll to Action">
  <p:cSld name="Call to Action">
    <p:spTree>
      <p:nvGrpSpPr>
        <p:cNvPr id="1" name="Shape 86"/>
        <p:cNvGrpSpPr/>
        <p:nvPr/>
      </p:nvGrpSpPr>
      <p:grpSpPr>
        <a:xfrm>
          <a:off x="0" y="0"/>
          <a:ext cx="0" cy="0"/>
          <a:chOff x="0" y="0"/>
          <a:chExt cx="0" cy="0"/>
        </a:xfrm>
      </p:grpSpPr>
      <p:sp>
        <p:nvSpPr>
          <p:cNvPr id="87" name="Google Shape;87;p51"/>
          <p:cNvSpPr txBox="1">
            <a:spLocks noGrp="1"/>
          </p:cNvSpPr>
          <p:nvPr>
            <p:ph type="ctrTitle"/>
          </p:nvPr>
        </p:nvSpPr>
        <p:spPr>
          <a:xfrm>
            <a:off x="824947" y="1700619"/>
            <a:ext cx="10598427" cy="33397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3462"/>
              </a:buClr>
              <a:buSzPts val="6700"/>
              <a:buFont typeface="Barlow Condensed Medium"/>
              <a:buNone/>
              <a:defRPr sz="6700" b="0" i="0" u="none" strike="noStrike" cap="none">
                <a:solidFill>
                  <a:srgbClr val="003462"/>
                </a:solidFill>
                <a:latin typeface="Barlow Condensed Medium"/>
                <a:ea typeface="Barlow Condensed Medium"/>
                <a:cs typeface="Barlow Condensed Medium"/>
                <a:sym typeface="Barlow Condensed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51"/>
          <p:cNvSpPr txBox="1"/>
          <p:nvPr/>
        </p:nvSpPr>
        <p:spPr>
          <a:xfrm>
            <a:off x="824947" y="5381573"/>
            <a:ext cx="4036985" cy="476534"/>
          </a:xfrm>
          <a:prstGeom prst="rect">
            <a:avLst/>
          </a:prstGeom>
          <a:solidFill>
            <a:srgbClr val="0F65A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a:solidFill>
                  <a:schemeClr val="lt1"/>
                </a:solidFill>
                <a:latin typeface="Roboto Condensed"/>
                <a:ea typeface="Roboto Condensed"/>
                <a:cs typeface="Roboto Condensed"/>
                <a:sym typeface="Roboto Condensed"/>
              </a:rPr>
              <a:t>www.Exit-Planning-Institute.org</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 Text Only">
  <p:cSld name="Content Slide - Text Only">
    <p:spTree>
      <p:nvGrpSpPr>
        <p:cNvPr id="1" name="Shape 14"/>
        <p:cNvGrpSpPr/>
        <p:nvPr/>
      </p:nvGrpSpPr>
      <p:grpSpPr>
        <a:xfrm>
          <a:off x="0" y="0"/>
          <a:ext cx="0" cy="0"/>
          <a:chOff x="0" y="0"/>
          <a:chExt cx="0" cy="0"/>
        </a:xfrm>
      </p:grpSpPr>
      <p:sp>
        <p:nvSpPr>
          <p:cNvPr id="15" name="Google Shape;1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88888"/>
                </a:solidFill>
                <a:latin typeface="Roboto"/>
                <a:ea typeface="Roboto"/>
                <a:cs typeface="Roboto"/>
                <a:sym typeface="Roboto"/>
              </a:defRPr>
            </a:lvl1pPr>
            <a:lvl2pPr marL="0" lvl="1" indent="0" algn="r">
              <a:spcBef>
                <a:spcPts val="0"/>
              </a:spcBef>
              <a:buNone/>
              <a:defRPr sz="1000" b="0" i="0" u="none" strike="noStrike" cap="none">
                <a:solidFill>
                  <a:srgbClr val="888888"/>
                </a:solidFill>
                <a:latin typeface="Roboto"/>
                <a:ea typeface="Roboto"/>
                <a:cs typeface="Roboto"/>
                <a:sym typeface="Roboto"/>
              </a:defRPr>
            </a:lvl2pPr>
            <a:lvl3pPr marL="0" lvl="2" indent="0" algn="r">
              <a:spcBef>
                <a:spcPts val="0"/>
              </a:spcBef>
              <a:buNone/>
              <a:defRPr sz="1000" b="0" i="0" u="none" strike="noStrike" cap="none">
                <a:solidFill>
                  <a:srgbClr val="888888"/>
                </a:solidFill>
                <a:latin typeface="Roboto"/>
                <a:ea typeface="Roboto"/>
                <a:cs typeface="Roboto"/>
                <a:sym typeface="Roboto"/>
              </a:defRPr>
            </a:lvl3pPr>
            <a:lvl4pPr marL="0" lvl="3" indent="0" algn="r">
              <a:spcBef>
                <a:spcPts val="0"/>
              </a:spcBef>
              <a:buNone/>
              <a:defRPr sz="1000" b="0" i="0" u="none" strike="noStrike" cap="none">
                <a:solidFill>
                  <a:srgbClr val="888888"/>
                </a:solidFill>
                <a:latin typeface="Roboto"/>
                <a:ea typeface="Roboto"/>
                <a:cs typeface="Roboto"/>
                <a:sym typeface="Roboto"/>
              </a:defRPr>
            </a:lvl4pPr>
            <a:lvl5pPr marL="0" lvl="4" indent="0" algn="r">
              <a:spcBef>
                <a:spcPts val="0"/>
              </a:spcBef>
              <a:buNone/>
              <a:defRPr sz="1000" b="0" i="0" u="none" strike="noStrike" cap="none">
                <a:solidFill>
                  <a:srgbClr val="888888"/>
                </a:solidFill>
                <a:latin typeface="Roboto"/>
                <a:ea typeface="Roboto"/>
                <a:cs typeface="Roboto"/>
                <a:sym typeface="Roboto"/>
              </a:defRPr>
            </a:lvl5pPr>
            <a:lvl6pPr marL="0" lvl="5" indent="0" algn="r">
              <a:spcBef>
                <a:spcPts val="0"/>
              </a:spcBef>
              <a:buNone/>
              <a:defRPr sz="1000" b="0" i="0" u="none" strike="noStrike" cap="none">
                <a:solidFill>
                  <a:srgbClr val="888888"/>
                </a:solidFill>
                <a:latin typeface="Roboto"/>
                <a:ea typeface="Roboto"/>
                <a:cs typeface="Roboto"/>
                <a:sym typeface="Roboto"/>
              </a:defRPr>
            </a:lvl6pPr>
            <a:lvl7pPr marL="0" lvl="6" indent="0" algn="r">
              <a:spcBef>
                <a:spcPts val="0"/>
              </a:spcBef>
              <a:buNone/>
              <a:defRPr sz="1000" b="0" i="0" u="none" strike="noStrike" cap="none">
                <a:solidFill>
                  <a:srgbClr val="888888"/>
                </a:solidFill>
                <a:latin typeface="Roboto"/>
                <a:ea typeface="Roboto"/>
                <a:cs typeface="Roboto"/>
                <a:sym typeface="Roboto"/>
              </a:defRPr>
            </a:lvl7pPr>
            <a:lvl8pPr marL="0" lvl="7" indent="0" algn="r">
              <a:spcBef>
                <a:spcPts val="0"/>
              </a:spcBef>
              <a:buNone/>
              <a:defRPr sz="1000" b="0" i="0" u="none" strike="noStrike" cap="none">
                <a:solidFill>
                  <a:srgbClr val="888888"/>
                </a:solidFill>
                <a:latin typeface="Roboto"/>
                <a:ea typeface="Roboto"/>
                <a:cs typeface="Roboto"/>
                <a:sym typeface="Roboto"/>
              </a:defRPr>
            </a:lvl8pPr>
            <a:lvl9pPr marL="0" lvl="8" indent="0" algn="r">
              <a:spcBef>
                <a:spcPts val="0"/>
              </a:spcBef>
              <a:buNone/>
              <a:defRPr sz="10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36"/>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b="0" i="0" u="none" strike="noStrike" cap="none">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36"/>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6"/>
          <p:cNvSpPr txBox="1">
            <a:spLocks noGrp="1"/>
          </p:cNvSpPr>
          <p:nvPr>
            <p:ph type="body" idx="2"/>
          </p:nvPr>
        </p:nvSpPr>
        <p:spPr>
          <a:xfrm>
            <a:off x="824948" y="1700619"/>
            <a:ext cx="10598427" cy="40935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83761"/>
              </a:buClr>
              <a:buSzPts val="2800"/>
              <a:buFont typeface="Arial"/>
              <a:buNone/>
              <a:defRPr sz="2800" b="0" i="0" u="none" strike="noStrike" cap="none">
                <a:solidFill>
                  <a:srgbClr val="18376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rgbClr val="183761"/>
              </a:buClr>
              <a:buSzPts val="2400"/>
              <a:buFont typeface="Arial"/>
              <a:buNone/>
              <a:defRPr sz="2400" b="0" i="0" u="none" strike="noStrike" cap="none">
                <a:solidFill>
                  <a:srgbClr val="183761"/>
                </a:solidFill>
                <a:latin typeface="Roboto"/>
                <a:ea typeface="Roboto"/>
                <a:cs typeface="Roboto"/>
                <a:sym typeface="Roboto"/>
              </a:defRPr>
            </a:lvl2pPr>
            <a:lvl3pPr marL="1371600" marR="0" lvl="2" indent="-228600" algn="l" rtl="0">
              <a:lnSpc>
                <a:spcPct val="90000"/>
              </a:lnSpc>
              <a:spcBef>
                <a:spcPts val="500"/>
              </a:spcBef>
              <a:spcAft>
                <a:spcPts val="0"/>
              </a:spcAft>
              <a:buClr>
                <a:srgbClr val="183761"/>
              </a:buClr>
              <a:buSzPts val="2000"/>
              <a:buFont typeface="Arial"/>
              <a:buNone/>
              <a:defRPr sz="2000" b="0" i="0" u="none" strike="noStrike" cap="none">
                <a:solidFill>
                  <a:srgbClr val="183761"/>
                </a:solidFill>
                <a:latin typeface="Roboto"/>
                <a:ea typeface="Roboto"/>
                <a:cs typeface="Roboto"/>
                <a:sym typeface="Roboto"/>
              </a:defRPr>
            </a:lvl3pPr>
            <a:lvl4pPr marL="1828800" marR="0" lvl="3" indent="-228600" algn="l" rtl="0">
              <a:lnSpc>
                <a:spcPct val="90000"/>
              </a:lnSpc>
              <a:spcBef>
                <a:spcPts val="500"/>
              </a:spcBef>
              <a:spcAft>
                <a:spcPts val="0"/>
              </a:spcAft>
              <a:buClr>
                <a:srgbClr val="183761"/>
              </a:buClr>
              <a:buSzPts val="1800"/>
              <a:buFont typeface="Arial"/>
              <a:buNone/>
              <a:defRPr sz="1800" b="0" i="0" u="none" strike="noStrike" cap="none">
                <a:solidFill>
                  <a:srgbClr val="183761"/>
                </a:solidFill>
                <a:latin typeface="Roboto"/>
                <a:ea typeface="Roboto"/>
                <a:cs typeface="Roboto"/>
                <a:sym typeface="Roboto"/>
              </a:defRPr>
            </a:lvl4pPr>
            <a:lvl5pPr marL="2286000" marR="0" lvl="4" indent="-228600" algn="l" rtl="0">
              <a:lnSpc>
                <a:spcPct val="90000"/>
              </a:lnSpc>
              <a:spcBef>
                <a:spcPts val="500"/>
              </a:spcBef>
              <a:spcAft>
                <a:spcPts val="0"/>
              </a:spcAft>
              <a:buClr>
                <a:srgbClr val="183761"/>
              </a:buClr>
              <a:buSzPts val="1800"/>
              <a:buFont typeface="Arial"/>
              <a:buNone/>
              <a:defRPr sz="1800" b="0" i="0" u="none" strike="noStrike" cap="none">
                <a:solidFill>
                  <a:srgbClr val="18376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peaker Intro + Bio">
  <p:cSld name="Speaker Intro + Bio">
    <p:spTree>
      <p:nvGrpSpPr>
        <p:cNvPr id="1" name="Shape 19"/>
        <p:cNvGrpSpPr/>
        <p:nvPr/>
      </p:nvGrpSpPr>
      <p:grpSpPr>
        <a:xfrm>
          <a:off x="0" y="0"/>
          <a:ext cx="0" cy="0"/>
          <a:chOff x="0" y="0"/>
          <a:chExt cx="0" cy="0"/>
        </a:xfrm>
      </p:grpSpPr>
      <p:sp>
        <p:nvSpPr>
          <p:cNvPr id="20" name="Google Shape;2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39"/>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39"/>
          <p:cNvSpPr txBox="1">
            <a:spLocks noGrp="1"/>
          </p:cNvSpPr>
          <p:nvPr>
            <p:ph type="body" idx="1"/>
          </p:nvPr>
        </p:nvSpPr>
        <p:spPr>
          <a:xfrm>
            <a:off x="6096000" y="1718879"/>
            <a:ext cx="5257800" cy="16133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3462"/>
              </a:buClr>
              <a:buSzPts val="4800"/>
              <a:buFont typeface="Arial"/>
              <a:buNone/>
              <a:defRPr sz="4800" b="0" i="0" u="none" strike="noStrike" cap="none">
                <a:solidFill>
                  <a:srgbClr val="003462"/>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9"/>
          <p:cNvSpPr>
            <a:spLocks noGrp="1"/>
          </p:cNvSpPr>
          <p:nvPr>
            <p:ph type="pic" idx="2"/>
          </p:nvPr>
        </p:nvSpPr>
        <p:spPr>
          <a:xfrm>
            <a:off x="835025" y="1719263"/>
            <a:ext cx="5068888" cy="4075250"/>
          </a:xfrm>
          <a:prstGeom prst="rect">
            <a:avLst/>
          </a:prstGeom>
          <a:noFill/>
          <a:ln>
            <a:noFill/>
          </a:ln>
        </p:spPr>
      </p:sp>
      <p:sp>
        <p:nvSpPr>
          <p:cNvPr id="24" name="Google Shape;24;p39"/>
          <p:cNvSpPr txBox="1">
            <a:spLocks noGrp="1"/>
          </p:cNvSpPr>
          <p:nvPr>
            <p:ph type="body" idx="3"/>
          </p:nvPr>
        </p:nvSpPr>
        <p:spPr>
          <a:xfrm>
            <a:off x="6096000" y="4127363"/>
            <a:ext cx="5257800" cy="166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183761"/>
              </a:buClr>
              <a:buSzPts val="1800"/>
              <a:buFont typeface="Arial"/>
              <a:buNone/>
              <a:defRPr sz="1800" b="0" i="0" u="none" strike="noStrike" cap="none">
                <a:solidFill>
                  <a:srgbClr val="18376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9"/>
          <p:cNvSpPr txBox="1">
            <a:spLocks noGrp="1"/>
          </p:cNvSpPr>
          <p:nvPr>
            <p:ph type="body" idx="4"/>
          </p:nvPr>
        </p:nvSpPr>
        <p:spPr>
          <a:xfrm>
            <a:off x="6096000" y="3521076"/>
            <a:ext cx="5257800" cy="447260"/>
          </a:xfrm>
          <a:prstGeom prst="rect">
            <a:avLst/>
          </a:prstGeom>
          <a:solidFill>
            <a:srgbClr val="0F65A4"/>
          </a:solid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 Photo + Bullets">
  <p:cSld name="Content Slide - Photo + Bullets">
    <p:spTree>
      <p:nvGrpSpPr>
        <p:cNvPr id="1" name="Shape 26"/>
        <p:cNvGrpSpPr/>
        <p:nvPr/>
      </p:nvGrpSpPr>
      <p:grpSpPr>
        <a:xfrm>
          <a:off x="0" y="0"/>
          <a:ext cx="0" cy="0"/>
          <a:chOff x="0" y="0"/>
          <a:chExt cx="0" cy="0"/>
        </a:xfrm>
      </p:grpSpPr>
      <p:sp>
        <p:nvSpPr>
          <p:cNvPr id="27" name="Google Shape;27;p40"/>
          <p:cNvSpPr txBox="1">
            <a:spLocks noGrp="1"/>
          </p:cNvSpPr>
          <p:nvPr>
            <p:ph type="body" idx="1"/>
          </p:nvPr>
        </p:nvSpPr>
        <p:spPr>
          <a:xfrm>
            <a:off x="6096001" y="1718881"/>
            <a:ext cx="5354638" cy="407549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83761"/>
              </a:buClr>
              <a:buSzPts val="2800"/>
              <a:buFont typeface="Arial"/>
              <a:buChar char="•"/>
              <a:defRPr sz="2800" b="0" i="0" u="none" strike="noStrike" cap="none">
                <a:solidFill>
                  <a:srgbClr val="18376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rgbClr val="183761"/>
              </a:buClr>
              <a:buSzPts val="2400"/>
              <a:buFont typeface="Arial"/>
              <a:buChar char="•"/>
              <a:defRPr sz="2400" b="0" i="0" u="none" strike="noStrike" cap="none">
                <a:solidFill>
                  <a:srgbClr val="183761"/>
                </a:solidFill>
                <a:latin typeface="Roboto Condensed"/>
                <a:ea typeface="Roboto Condensed"/>
                <a:cs typeface="Roboto Condensed"/>
                <a:sym typeface="Roboto Condensed"/>
              </a:defRPr>
            </a:lvl2pPr>
            <a:lvl3pPr marL="1371600" marR="0" lvl="2" indent="-355600" algn="l" rtl="0">
              <a:lnSpc>
                <a:spcPct val="90000"/>
              </a:lnSpc>
              <a:spcBef>
                <a:spcPts val="500"/>
              </a:spcBef>
              <a:spcAft>
                <a:spcPts val="0"/>
              </a:spcAft>
              <a:buClr>
                <a:srgbClr val="183761"/>
              </a:buClr>
              <a:buSzPts val="2000"/>
              <a:buFont typeface="Arial"/>
              <a:buChar char="•"/>
              <a:defRPr sz="2000" b="0" i="0" u="none" strike="noStrike" cap="none">
                <a:solidFill>
                  <a:srgbClr val="183761"/>
                </a:solidFill>
                <a:latin typeface="Roboto Condensed"/>
                <a:ea typeface="Roboto Condensed"/>
                <a:cs typeface="Roboto Condensed"/>
                <a:sym typeface="Roboto Condensed"/>
              </a:defRPr>
            </a:lvl3pPr>
            <a:lvl4pPr marL="1828800" marR="0" lvl="3"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4pPr>
            <a:lvl5pPr marL="2286000" marR="0" lvl="4"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40"/>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40"/>
          <p:cNvSpPr txBox="1">
            <a:spLocks noGrp="1"/>
          </p:cNvSpPr>
          <p:nvPr>
            <p:ph type="body" idx="2"/>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0"/>
          <p:cNvSpPr>
            <a:spLocks noGrp="1"/>
          </p:cNvSpPr>
          <p:nvPr>
            <p:ph type="pic" idx="3"/>
          </p:nvPr>
        </p:nvSpPr>
        <p:spPr>
          <a:xfrm>
            <a:off x="835025" y="1719263"/>
            <a:ext cx="5068888" cy="407525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32"/>
        <p:cNvGrpSpPr/>
        <p:nvPr/>
      </p:nvGrpSpPr>
      <p:grpSpPr>
        <a:xfrm>
          <a:off x="0" y="0"/>
          <a:ext cx="0" cy="0"/>
          <a:chOff x="0" y="0"/>
          <a:chExt cx="0" cy="0"/>
        </a:xfrm>
      </p:grpSpPr>
      <p:sp>
        <p:nvSpPr>
          <p:cNvPr id="33" name="Google Shape;3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41"/>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41"/>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1"/>
          <p:cNvSpPr txBox="1">
            <a:spLocks noGrp="1"/>
          </p:cNvSpPr>
          <p:nvPr>
            <p:ph type="body" idx="2"/>
          </p:nvPr>
        </p:nvSpPr>
        <p:spPr>
          <a:xfrm>
            <a:off x="824948" y="1718879"/>
            <a:ext cx="10528852" cy="4324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83761"/>
              </a:buClr>
              <a:buSzPts val="4800"/>
              <a:buFont typeface="Arial"/>
              <a:buNone/>
              <a:defRPr sz="4800" b="0" i="0" u="none" strike="noStrike" cap="none">
                <a:solidFill>
                  <a:srgbClr val="18376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 Photo + Bullets">
  <p:cSld name="Content Slide - Photo + Bullets">
    <p:spTree>
      <p:nvGrpSpPr>
        <p:cNvPr id="1" name="Shape 26"/>
        <p:cNvGrpSpPr/>
        <p:nvPr/>
      </p:nvGrpSpPr>
      <p:grpSpPr>
        <a:xfrm>
          <a:off x="0" y="0"/>
          <a:ext cx="0" cy="0"/>
          <a:chOff x="0" y="0"/>
          <a:chExt cx="0" cy="0"/>
        </a:xfrm>
      </p:grpSpPr>
      <p:sp>
        <p:nvSpPr>
          <p:cNvPr id="27" name="Google Shape;27;p40"/>
          <p:cNvSpPr txBox="1">
            <a:spLocks noGrp="1"/>
          </p:cNvSpPr>
          <p:nvPr>
            <p:ph type="body" idx="1"/>
          </p:nvPr>
        </p:nvSpPr>
        <p:spPr>
          <a:xfrm>
            <a:off x="6096001" y="1718881"/>
            <a:ext cx="5354638" cy="407549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83761"/>
              </a:buClr>
              <a:buSzPts val="2800"/>
              <a:buFont typeface="Arial"/>
              <a:buChar char="•"/>
              <a:defRPr sz="2800" b="0" i="0" u="none" strike="noStrike" cap="none">
                <a:solidFill>
                  <a:srgbClr val="18376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rgbClr val="183761"/>
              </a:buClr>
              <a:buSzPts val="2400"/>
              <a:buFont typeface="Arial"/>
              <a:buChar char="•"/>
              <a:defRPr sz="2400" b="0" i="0" u="none" strike="noStrike" cap="none">
                <a:solidFill>
                  <a:srgbClr val="183761"/>
                </a:solidFill>
                <a:latin typeface="Roboto Condensed"/>
                <a:ea typeface="Roboto Condensed"/>
                <a:cs typeface="Roboto Condensed"/>
                <a:sym typeface="Roboto Condensed"/>
              </a:defRPr>
            </a:lvl2pPr>
            <a:lvl3pPr marL="1371600" marR="0" lvl="2" indent="-355600" algn="l" rtl="0">
              <a:lnSpc>
                <a:spcPct val="90000"/>
              </a:lnSpc>
              <a:spcBef>
                <a:spcPts val="500"/>
              </a:spcBef>
              <a:spcAft>
                <a:spcPts val="0"/>
              </a:spcAft>
              <a:buClr>
                <a:srgbClr val="183761"/>
              </a:buClr>
              <a:buSzPts val="2000"/>
              <a:buFont typeface="Arial"/>
              <a:buChar char="•"/>
              <a:defRPr sz="2000" b="0" i="0" u="none" strike="noStrike" cap="none">
                <a:solidFill>
                  <a:srgbClr val="183761"/>
                </a:solidFill>
                <a:latin typeface="Roboto Condensed"/>
                <a:ea typeface="Roboto Condensed"/>
                <a:cs typeface="Roboto Condensed"/>
                <a:sym typeface="Roboto Condensed"/>
              </a:defRPr>
            </a:lvl3pPr>
            <a:lvl4pPr marL="1828800" marR="0" lvl="3"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4pPr>
            <a:lvl5pPr marL="2286000" marR="0" lvl="4"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40"/>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40"/>
          <p:cNvSpPr txBox="1">
            <a:spLocks noGrp="1"/>
          </p:cNvSpPr>
          <p:nvPr>
            <p:ph type="body" idx="2"/>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0"/>
          <p:cNvSpPr>
            <a:spLocks noGrp="1"/>
          </p:cNvSpPr>
          <p:nvPr>
            <p:ph type="pic" idx="3"/>
          </p:nvPr>
        </p:nvSpPr>
        <p:spPr>
          <a:xfrm>
            <a:off x="835025" y="1719263"/>
            <a:ext cx="5068888" cy="407525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 Bullets">
  <p:cSld name="Content Slide - Bullets">
    <p:spTree>
      <p:nvGrpSpPr>
        <p:cNvPr id="1" name="Shape 37"/>
        <p:cNvGrpSpPr/>
        <p:nvPr/>
      </p:nvGrpSpPr>
      <p:grpSpPr>
        <a:xfrm>
          <a:off x="0" y="0"/>
          <a:ext cx="0" cy="0"/>
          <a:chOff x="0" y="0"/>
          <a:chExt cx="0" cy="0"/>
        </a:xfrm>
      </p:grpSpPr>
      <p:sp>
        <p:nvSpPr>
          <p:cNvPr id="38" name="Google Shape;3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42"/>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42"/>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42"/>
          <p:cNvSpPr txBox="1">
            <a:spLocks noGrp="1"/>
          </p:cNvSpPr>
          <p:nvPr>
            <p:ph type="body" idx="2"/>
          </p:nvPr>
        </p:nvSpPr>
        <p:spPr>
          <a:xfrm>
            <a:off x="824948" y="1718291"/>
            <a:ext cx="10598427" cy="407584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83761"/>
              </a:buClr>
              <a:buSzPts val="2800"/>
              <a:buFont typeface="Arial"/>
              <a:buChar char="•"/>
              <a:defRPr sz="2800" b="0" i="0" u="none" strike="noStrike" cap="none">
                <a:solidFill>
                  <a:srgbClr val="18376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rgbClr val="183761"/>
              </a:buClr>
              <a:buSzPts val="2400"/>
              <a:buFont typeface="Arial"/>
              <a:buChar char="•"/>
              <a:defRPr sz="2400" b="0" i="0" u="none" strike="noStrike" cap="none">
                <a:solidFill>
                  <a:srgbClr val="183761"/>
                </a:solidFill>
                <a:latin typeface="Roboto Condensed"/>
                <a:ea typeface="Roboto Condensed"/>
                <a:cs typeface="Roboto Condensed"/>
                <a:sym typeface="Roboto Condensed"/>
              </a:defRPr>
            </a:lvl2pPr>
            <a:lvl3pPr marL="1371600" marR="0" lvl="2" indent="-355600" algn="l" rtl="0">
              <a:lnSpc>
                <a:spcPct val="90000"/>
              </a:lnSpc>
              <a:spcBef>
                <a:spcPts val="500"/>
              </a:spcBef>
              <a:spcAft>
                <a:spcPts val="0"/>
              </a:spcAft>
              <a:buClr>
                <a:srgbClr val="183761"/>
              </a:buClr>
              <a:buSzPts val="2000"/>
              <a:buFont typeface="Arial"/>
              <a:buChar char="•"/>
              <a:defRPr sz="2000" b="0" i="0" u="none" strike="noStrike" cap="none">
                <a:solidFill>
                  <a:srgbClr val="183761"/>
                </a:solidFill>
                <a:latin typeface="Roboto Condensed"/>
                <a:ea typeface="Roboto Condensed"/>
                <a:cs typeface="Roboto Condensed"/>
                <a:sym typeface="Roboto Condensed"/>
              </a:defRPr>
            </a:lvl3pPr>
            <a:lvl4pPr marL="1828800" marR="0" lvl="3"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4pPr>
            <a:lvl5pPr marL="2286000" marR="0" lvl="4"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 Photo + Text">
  <p:cSld name="Content Slide - Photo + Text">
    <p:spTree>
      <p:nvGrpSpPr>
        <p:cNvPr id="1" name="Shape 42"/>
        <p:cNvGrpSpPr/>
        <p:nvPr/>
      </p:nvGrpSpPr>
      <p:grpSpPr>
        <a:xfrm>
          <a:off x="0" y="0"/>
          <a:ext cx="0" cy="0"/>
          <a:chOff x="0" y="0"/>
          <a:chExt cx="0" cy="0"/>
        </a:xfrm>
      </p:grpSpPr>
      <p:sp>
        <p:nvSpPr>
          <p:cNvPr id="43" name="Google Shape;4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43"/>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43"/>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43"/>
          <p:cNvSpPr txBox="1">
            <a:spLocks noGrp="1"/>
          </p:cNvSpPr>
          <p:nvPr>
            <p:ph type="body" idx="2"/>
          </p:nvPr>
        </p:nvSpPr>
        <p:spPr>
          <a:xfrm>
            <a:off x="6096000" y="1718880"/>
            <a:ext cx="5327375" cy="40752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83761"/>
              </a:buClr>
              <a:buSzPts val="2800"/>
              <a:buFont typeface="Arial"/>
              <a:buNone/>
              <a:defRPr sz="2800" b="0" i="0" u="none" strike="noStrike" cap="none">
                <a:solidFill>
                  <a:srgbClr val="18376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rgbClr val="183761"/>
              </a:buClr>
              <a:buSzPts val="2400"/>
              <a:buFont typeface="Arial"/>
              <a:buNone/>
              <a:defRPr sz="2400" b="0" i="0" u="none" strike="noStrike" cap="none">
                <a:solidFill>
                  <a:srgbClr val="183761"/>
                </a:solidFill>
                <a:latin typeface="Roboto"/>
                <a:ea typeface="Roboto"/>
                <a:cs typeface="Roboto"/>
                <a:sym typeface="Roboto"/>
              </a:defRPr>
            </a:lvl2pPr>
            <a:lvl3pPr marL="1371600" marR="0" lvl="2" indent="-228600" algn="l" rtl="0">
              <a:lnSpc>
                <a:spcPct val="90000"/>
              </a:lnSpc>
              <a:spcBef>
                <a:spcPts val="500"/>
              </a:spcBef>
              <a:spcAft>
                <a:spcPts val="0"/>
              </a:spcAft>
              <a:buClr>
                <a:srgbClr val="183761"/>
              </a:buClr>
              <a:buSzPts val="2000"/>
              <a:buFont typeface="Arial"/>
              <a:buNone/>
              <a:defRPr sz="2000" b="0" i="0" u="none" strike="noStrike" cap="none">
                <a:solidFill>
                  <a:srgbClr val="183761"/>
                </a:solidFill>
                <a:latin typeface="Roboto"/>
                <a:ea typeface="Roboto"/>
                <a:cs typeface="Roboto"/>
                <a:sym typeface="Roboto"/>
              </a:defRPr>
            </a:lvl3pPr>
            <a:lvl4pPr marL="1828800" marR="0" lvl="3" indent="-228600" algn="l" rtl="0">
              <a:lnSpc>
                <a:spcPct val="90000"/>
              </a:lnSpc>
              <a:spcBef>
                <a:spcPts val="500"/>
              </a:spcBef>
              <a:spcAft>
                <a:spcPts val="0"/>
              </a:spcAft>
              <a:buClr>
                <a:srgbClr val="183761"/>
              </a:buClr>
              <a:buSzPts val="1800"/>
              <a:buFont typeface="Arial"/>
              <a:buNone/>
              <a:defRPr sz="1800" b="0" i="0" u="none" strike="noStrike" cap="none">
                <a:solidFill>
                  <a:srgbClr val="183761"/>
                </a:solidFill>
                <a:latin typeface="Roboto"/>
                <a:ea typeface="Roboto"/>
                <a:cs typeface="Roboto"/>
                <a:sym typeface="Roboto"/>
              </a:defRPr>
            </a:lvl4pPr>
            <a:lvl5pPr marL="2286000" marR="0" lvl="4" indent="-228600" algn="l" rtl="0">
              <a:lnSpc>
                <a:spcPct val="90000"/>
              </a:lnSpc>
              <a:spcBef>
                <a:spcPts val="500"/>
              </a:spcBef>
              <a:spcAft>
                <a:spcPts val="0"/>
              </a:spcAft>
              <a:buClr>
                <a:srgbClr val="183761"/>
              </a:buClr>
              <a:buSzPts val="1800"/>
              <a:buFont typeface="Arial"/>
              <a:buNone/>
              <a:defRPr sz="1800" b="0" i="0" u="none" strike="noStrike" cap="none">
                <a:solidFill>
                  <a:srgbClr val="18376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43"/>
          <p:cNvSpPr>
            <a:spLocks noGrp="1"/>
          </p:cNvSpPr>
          <p:nvPr>
            <p:ph type="pic" idx="3"/>
          </p:nvPr>
        </p:nvSpPr>
        <p:spPr>
          <a:xfrm>
            <a:off x="835025" y="1719263"/>
            <a:ext cx="5068888" cy="407525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48"/>
        <p:cNvGrpSpPr/>
        <p:nvPr/>
      </p:nvGrpSpPr>
      <p:grpSpPr>
        <a:xfrm>
          <a:off x="0" y="0"/>
          <a:ext cx="0" cy="0"/>
          <a:chOff x="0" y="0"/>
          <a:chExt cx="0" cy="0"/>
        </a:xfrm>
      </p:grpSpPr>
      <p:sp>
        <p:nvSpPr>
          <p:cNvPr id="49" name="Google Shape;4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49"/>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49"/>
          <p:cNvSpPr txBox="1">
            <a:spLocks noGrp="1"/>
          </p:cNvSpPr>
          <p:nvPr>
            <p:ph type="body" idx="1"/>
          </p:nvPr>
        </p:nvSpPr>
        <p:spPr>
          <a:xfrm>
            <a:off x="6096000" y="1718879"/>
            <a:ext cx="5257800" cy="16133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3462"/>
              </a:buClr>
              <a:buSzPts val="4800"/>
              <a:buFont typeface="Arial"/>
              <a:buNone/>
              <a:defRPr sz="4800" b="0" i="0" u="none" strike="noStrike" cap="none">
                <a:solidFill>
                  <a:srgbClr val="003462"/>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9"/>
          <p:cNvSpPr txBox="1">
            <a:spLocks noGrp="1"/>
          </p:cNvSpPr>
          <p:nvPr>
            <p:ph type="body" idx="2"/>
          </p:nvPr>
        </p:nvSpPr>
        <p:spPr>
          <a:xfrm>
            <a:off x="6096000" y="3521076"/>
            <a:ext cx="5257800" cy="447260"/>
          </a:xfrm>
          <a:prstGeom prst="rect">
            <a:avLst/>
          </a:prstGeom>
          <a:solidFill>
            <a:srgbClr val="0F65A4"/>
          </a:solid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9"/>
          <p:cNvSpPr>
            <a:spLocks noGrp="1"/>
          </p:cNvSpPr>
          <p:nvPr>
            <p:ph type="pic" idx="3"/>
          </p:nvPr>
        </p:nvSpPr>
        <p:spPr>
          <a:xfrm>
            <a:off x="835025" y="1719263"/>
            <a:ext cx="5068888" cy="407525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 - Media">
  <p:cSld name="Content Slide - Media">
    <p:spTree>
      <p:nvGrpSpPr>
        <p:cNvPr id="1" name="Shape 54"/>
        <p:cNvGrpSpPr/>
        <p:nvPr/>
      </p:nvGrpSpPr>
      <p:grpSpPr>
        <a:xfrm>
          <a:off x="0" y="0"/>
          <a:ext cx="0" cy="0"/>
          <a:chOff x="0" y="0"/>
          <a:chExt cx="0" cy="0"/>
        </a:xfrm>
      </p:grpSpPr>
      <p:sp>
        <p:nvSpPr>
          <p:cNvPr id="55" name="Google Shape;55;p50"/>
          <p:cNvSpPr>
            <a:spLocks noGrp="1"/>
          </p:cNvSpPr>
          <p:nvPr>
            <p:ph type="media" idx="2"/>
          </p:nvPr>
        </p:nvSpPr>
        <p:spPr>
          <a:xfrm>
            <a:off x="825500" y="1700213"/>
            <a:ext cx="10598150" cy="40941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50"/>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50"/>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arning Objectives">
  <p:cSld name="Learning Objectives">
    <p:spTree>
      <p:nvGrpSpPr>
        <p:cNvPr id="1" name="Shape 32"/>
        <p:cNvGrpSpPr/>
        <p:nvPr/>
      </p:nvGrpSpPr>
      <p:grpSpPr>
        <a:xfrm>
          <a:off x="0" y="0"/>
          <a:ext cx="0" cy="0"/>
          <a:chOff x="0" y="0"/>
          <a:chExt cx="0" cy="0"/>
        </a:xfrm>
      </p:grpSpPr>
      <p:sp>
        <p:nvSpPr>
          <p:cNvPr id="33" name="Google Shape;3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41"/>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41"/>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1"/>
          <p:cNvSpPr txBox="1">
            <a:spLocks noGrp="1"/>
          </p:cNvSpPr>
          <p:nvPr>
            <p:ph type="body" idx="2"/>
          </p:nvPr>
        </p:nvSpPr>
        <p:spPr>
          <a:xfrm>
            <a:off x="824948" y="1718879"/>
            <a:ext cx="10528852" cy="43247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83761"/>
              </a:buClr>
              <a:buSzPts val="4800"/>
              <a:buFont typeface="Arial"/>
              <a:buNone/>
              <a:defRPr sz="4800" b="0" i="0" u="none" strike="noStrike" cap="none">
                <a:solidFill>
                  <a:srgbClr val="18376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Bullets">
  <p:cSld name="Content Slide - Bullets">
    <p:spTree>
      <p:nvGrpSpPr>
        <p:cNvPr id="1" name="Shape 37"/>
        <p:cNvGrpSpPr/>
        <p:nvPr/>
      </p:nvGrpSpPr>
      <p:grpSpPr>
        <a:xfrm>
          <a:off x="0" y="0"/>
          <a:ext cx="0" cy="0"/>
          <a:chOff x="0" y="0"/>
          <a:chExt cx="0" cy="0"/>
        </a:xfrm>
      </p:grpSpPr>
      <p:sp>
        <p:nvSpPr>
          <p:cNvPr id="38" name="Google Shape;3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42"/>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42"/>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42"/>
          <p:cNvSpPr txBox="1">
            <a:spLocks noGrp="1"/>
          </p:cNvSpPr>
          <p:nvPr>
            <p:ph type="body" idx="2"/>
          </p:nvPr>
        </p:nvSpPr>
        <p:spPr>
          <a:xfrm>
            <a:off x="824948" y="1718291"/>
            <a:ext cx="10598427" cy="407584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83761"/>
              </a:buClr>
              <a:buSzPts val="2800"/>
              <a:buFont typeface="Arial"/>
              <a:buChar char="•"/>
              <a:defRPr sz="2800" b="0" i="0" u="none" strike="noStrike" cap="none">
                <a:solidFill>
                  <a:srgbClr val="183761"/>
                </a:solidFill>
                <a:latin typeface="Roboto Condensed"/>
                <a:ea typeface="Roboto Condensed"/>
                <a:cs typeface="Roboto Condensed"/>
                <a:sym typeface="Roboto Condensed"/>
              </a:defRPr>
            </a:lvl1pPr>
            <a:lvl2pPr marL="914400" marR="0" lvl="1" indent="-381000" algn="l" rtl="0">
              <a:lnSpc>
                <a:spcPct val="90000"/>
              </a:lnSpc>
              <a:spcBef>
                <a:spcPts val="500"/>
              </a:spcBef>
              <a:spcAft>
                <a:spcPts val="0"/>
              </a:spcAft>
              <a:buClr>
                <a:srgbClr val="183761"/>
              </a:buClr>
              <a:buSzPts val="2400"/>
              <a:buFont typeface="Arial"/>
              <a:buChar char="•"/>
              <a:defRPr sz="2400" b="0" i="0" u="none" strike="noStrike" cap="none">
                <a:solidFill>
                  <a:srgbClr val="183761"/>
                </a:solidFill>
                <a:latin typeface="Roboto Condensed"/>
                <a:ea typeface="Roboto Condensed"/>
                <a:cs typeface="Roboto Condensed"/>
                <a:sym typeface="Roboto Condensed"/>
              </a:defRPr>
            </a:lvl2pPr>
            <a:lvl3pPr marL="1371600" marR="0" lvl="2" indent="-355600" algn="l" rtl="0">
              <a:lnSpc>
                <a:spcPct val="90000"/>
              </a:lnSpc>
              <a:spcBef>
                <a:spcPts val="500"/>
              </a:spcBef>
              <a:spcAft>
                <a:spcPts val="0"/>
              </a:spcAft>
              <a:buClr>
                <a:srgbClr val="183761"/>
              </a:buClr>
              <a:buSzPts val="2000"/>
              <a:buFont typeface="Arial"/>
              <a:buChar char="•"/>
              <a:defRPr sz="2000" b="0" i="0" u="none" strike="noStrike" cap="none">
                <a:solidFill>
                  <a:srgbClr val="183761"/>
                </a:solidFill>
                <a:latin typeface="Roboto Condensed"/>
                <a:ea typeface="Roboto Condensed"/>
                <a:cs typeface="Roboto Condensed"/>
                <a:sym typeface="Roboto Condensed"/>
              </a:defRPr>
            </a:lvl3pPr>
            <a:lvl4pPr marL="1828800" marR="0" lvl="3"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4pPr>
            <a:lvl5pPr marL="2286000" marR="0" lvl="4" indent="-342900" algn="l" rtl="0">
              <a:lnSpc>
                <a:spcPct val="90000"/>
              </a:lnSpc>
              <a:spcBef>
                <a:spcPts val="500"/>
              </a:spcBef>
              <a:spcAft>
                <a:spcPts val="0"/>
              </a:spcAft>
              <a:buClr>
                <a:srgbClr val="183761"/>
              </a:buClr>
              <a:buSzPts val="1800"/>
              <a:buFont typeface="Arial"/>
              <a:buChar char="•"/>
              <a:defRPr sz="1800" b="0" i="0" u="none" strike="noStrike" cap="none">
                <a:solidFill>
                  <a:srgbClr val="18376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Photo + Text">
  <p:cSld name="Content Slide - Photo + Text">
    <p:spTree>
      <p:nvGrpSpPr>
        <p:cNvPr id="1" name="Shape 42"/>
        <p:cNvGrpSpPr/>
        <p:nvPr/>
      </p:nvGrpSpPr>
      <p:grpSpPr>
        <a:xfrm>
          <a:off x="0" y="0"/>
          <a:ext cx="0" cy="0"/>
          <a:chOff x="0" y="0"/>
          <a:chExt cx="0" cy="0"/>
        </a:xfrm>
      </p:grpSpPr>
      <p:sp>
        <p:nvSpPr>
          <p:cNvPr id="43" name="Google Shape;4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43"/>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43"/>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43"/>
          <p:cNvSpPr txBox="1">
            <a:spLocks noGrp="1"/>
          </p:cNvSpPr>
          <p:nvPr>
            <p:ph type="body" idx="2"/>
          </p:nvPr>
        </p:nvSpPr>
        <p:spPr>
          <a:xfrm>
            <a:off x="6096000" y="1718880"/>
            <a:ext cx="5327375" cy="40752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83761"/>
              </a:buClr>
              <a:buSzPts val="2800"/>
              <a:buFont typeface="Arial"/>
              <a:buNone/>
              <a:defRPr sz="2800" b="0" i="0" u="none" strike="noStrike" cap="none">
                <a:solidFill>
                  <a:srgbClr val="18376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rgbClr val="183761"/>
              </a:buClr>
              <a:buSzPts val="2400"/>
              <a:buFont typeface="Arial"/>
              <a:buNone/>
              <a:defRPr sz="2400" b="0" i="0" u="none" strike="noStrike" cap="none">
                <a:solidFill>
                  <a:srgbClr val="183761"/>
                </a:solidFill>
                <a:latin typeface="Roboto"/>
                <a:ea typeface="Roboto"/>
                <a:cs typeface="Roboto"/>
                <a:sym typeface="Roboto"/>
              </a:defRPr>
            </a:lvl2pPr>
            <a:lvl3pPr marL="1371600" marR="0" lvl="2" indent="-228600" algn="l" rtl="0">
              <a:lnSpc>
                <a:spcPct val="90000"/>
              </a:lnSpc>
              <a:spcBef>
                <a:spcPts val="500"/>
              </a:spcBef>
              <a:spcAft>
                <a:spcPts val="0"/>
              </a:spcAft>
              <a:buClr>
                <a:srgbClr val="183761"/>
              </a:buClr>
              <a:buSzPts val="2000"/>
              <a:buFont typeface="Arial"/>
              <a:buNone/>
              <a:defRPr sz="2000" b="0" i="0" u="none" strike="noStrike" cap="none">
                <a:solidFill>
                  <a:srgbClr val="183761"/>
                </a:solidFill>
                <a:latin typeface="Roboto"/>
                <a:ea typeface="Roboto"/>
                <a:cs typeface="Roboto"/>
                <a:sym typeface="Roboto"/>
              </a:defRPr>
            </a:lvl3pPr>
            <a:lvl4pPr marL="1828800" marR="0" lvl="3" indent="-228600" algn="l" rtl="0">
              <a:lnSpc>
                <a:spcPct val="90000"/>
              </a:lnSpc>
              <a:spcBef>
                <a:spcPts val="500"/>
              </a:spcBef>
              <a:spcAft>
                <a:spcPts val="0"/>
              </a:spcAft>
              <a:buClr>
                <a:srgbClr val="183761"/>
              </a:buClr>
              <a:buSzPts val="1800"/>
              <a:buFont typeface="Arial"/>
              <a:buNone/>
              <a:defRPr sz="1800" b="0" i="0" u="none" strike="noStrike" cap="none">
                <a:solidFill>
                  <a:srgbClr val="183761"/>
                </a:solidFill>
                <a:latin typeface="Roboto"/>
                <a:ea typeface="Roboto"/>
                <a:cs typeface="Roboto"/>
                <a:sym typeface="Roboto"/>
              </a:defRPr>
            </a:lvl4pPr>
            <a:lvl5pPr marL="2286000" marR="0" lvl="4" indent="-228600" algn="l" rtl="0">
              <a:lnSpc>
                <a:spcPct val="90000"/>
              </a:lnSpc>
              <a:spcBef>
                <a:spcPts val="500"/>
              </a:spcBef>
              <a:spcAft>
                <a:spcPts val="0"/>
              </a:spcAft>
              <a:buClr>
                <a:srgbClr val="183761"/>
              </a:buClr>
              <a:buSzPts val="1800"/>
              <a:buFont typeface="Arial"/>
              <a:buNone/>
              <a:defRPr sz="1800" b="0" i="0" u="none" strike="noStrike" cap="none">
                <a:solidFill>
                  <a:srgbClr val="18376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43"/>
          <p:cNvSpPr>
            <a:spLocks noGrp="1"/>
          </p:cNvSpPr>
          <p:nvPr>
            <p:ph type="pic" idx="3"/>
          </p:nvPr>
        </p:nvSpPr>
        <p:spPr>
          <a:xfrm>
            <a:off x="835025" y="1719263"/>
            <a:ext cx="5068888" cy="407525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48"/>
        <p:cNvGrpSpPr/>
        <p:nvPr/>
      </p:nvGrpSpPr>
      <p:grpSpPr>
        <a:xfrm>
          <a:off x="0" y="0"/>
          <a:ext cx="0" cy="0"/>
          <a:chOff x="0" y="0"/>
          <a:chExt cx="0" cy="0"/>
        </a:xfrm>
      </p:grpSpPr>
      <p:sp>
        <p:nvSpPr>
          <p:cNvPr id="49" name="Google Shape;4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49"/>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49"/>
          <p:cNvSpPr txBox="1">
            <a:spLocks noGrp="1"/>
          </p:cNvSpPr>
          <p:nvPr>
            <p:ph type="body" idx="1"/>
          </p:nvPr>
        </p:nvSpPr>
        <p:spPr>
          <a:xfrm>
            <a:off x="6096000" y="1718879"/>
            <a:ext cx="5257800" cy="16133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3462"/>
              </a:buClr>
              <a:buSzPts val="4800"/>
              <a:buFont typeface="Arial"/>
              <a:buNone/>
              <a:defRPr sz="4800" b="0" i="0" u="none" strike="noStrike" cap="none">
                <a:solidFill>
                  <a:srgbClr val="003462"/>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9"/>
          <p:cNvSpPr txBox="1">
            <a:spLocks noGrp="1"/>
          </p:cNvSpPr>
          <p:nvPr>
            <p:ph type="body" idx="2"/>
          </p:nvPr>
        </p:nvSpPr>
        <p:spPr>
          <a:xfrm>
            <a:off x="6096000" y="3521076"/>
            <a:ext cx="5257800" cy="447260"/>
          </a:xfrm>
          <a:prstGeom prst="rect">
            <a:avLst/>
          </a:prstGeom>
          <a:solidFill>
            <a:srgbClr val="0F65A4"/>
          </a:solid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9"/>
          <p:cNvSpPr>
            <a:spLocks noGrp="1"/>
          </p:cNvSpPr>
          <p:nvPr>
            <p:ph type="pic" idx="3"/>
          </p:nvPr>
        </p:nvSpPr>
        <p:spPr>
          <a:xfrm>
            <a:off x="835025" y="1719263"/>
            <a:ext cx="5068888" cy="407525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 Media">
  <p:cSld name="Content Slide - Media">
    <p:spTree>
      <p:nvGrpSpPr>
        <p:cNvPr id="1" name="Shape 54"/>
        <p:cNvGrpSpPr/>
        <p:nvPr/>
      </p:nvGrpSpPr>
      <p:grpSpPr>
        <a:xfrm>
          <a:off x="0" y="0"/>
          <a:ext cx="0" cy="0"/>
          <a:chOff x="0" y="0"/>
          <a:chExt cx="0" cy="0"/>
        </a:xfrm>
      </p:grpSpPr>
      <p:sp>
        <p:nvSpPr>
          <p:cNvPr id="55" name="Google Shape;55;p50"/>
          <p:cNvSpPr>
            <a:spLocks noGrp="1"/>
          </p:cNvSpPr>
          <p:nvPr>
            <p:ph type="media" idx="2"/>
          </p:nvPr>
        </p:nvSpPr>
        <p:spPr>
          <a:xfrm>
            <a:off x="825500" y="1700213"/>
            <a:ext cx="10598150" cy="40941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888888"/>
                </a:solidFill>
                <a:latin typeface="Roboto"/>
                <a:ea typeface="Roboto"/>
                <a:cs typeface="Roboto"/>
                <a:sym typeface="Roboto"/>
              </a:defRPr>
            </a:lvl1pPr>
            <a:lvl2pPr marL="0" lvl="1" indent="0" algn="r">
              <a:spcBef>
                <a:spcPts val="0"/>
              </a:spcBef>
              <a:buNone/>
              <a:defRPr sz="1000" b="0" i="0">
                <a:solidFill>
                  <a:srgbClr val="888888"/>
                </a:solidFill>
                <a:latin typeface="Roboto"/>
                <a:ea typeface="Roboto"/>
                <a:cs typeface="Roboto"/>
                <a:sym typeface="Roboto"/>
              </a:defRPr>
            </a:lvl2pPr>
            <a:lvl3pPr marL="0" lvl="2" indent="0" algn="r">
              <a:spcBef>
                <a:spcPts val="0"/>
              </a:spcBef>
              <a:buNone/>
              <a:defRPr sz="1000" b="0" i="0">
                <a:solidFill>
                  <a:srgbClr val="888888"/>
                </a:solidFill>
                <a:latin typeface="Roboto"/>
                <a:ea typeface="Roboto"/>
                <a:cs typeface="Roboto"/>
                <a:sym typeface="Roboto"/>
              </a:defRPr>
            </a:lvl3pPr>
            <a:lvl4pPr marL="0" lvl="3" indent="0" algn="r">
              <a:spcBef>
                <a:spcPts val="0"/>
              </a:spcBef>
              <a:buNone/>
              <a:defRPr sz="1000" b="0" i="0">
                <a:solidFill>
                  <a:srgbClr val="888888"/>
                </a:solidFill>
                <a:latin typeface="Roboto"/>
                <a:ea typeface="Roboto"/>
                <a:cs typeface="Roboto"/>
                <a:sym typeface="Roboto"/>
              </a:defRPr>
            </a:lvl4pPr>
            <a:lvl5pPr marL="0" lvl="4" indent="0" algn="r">
              <a:spcBef>
                <a:spcPts val="0"/>
              </a:spcBef>
              <a:buNone/>
              <a:defRPr sz="1000" b="0" i="0">
                <a:solidFill>
                  <a:srgbClr val="888888"/>
                </a:solidFill>
                <a:latin typeface="Roboto"/>
                <a:ea typeface="Roboto"/>
                <a:cs typeface="Roboto"/>
                <a:sym typeface="Roboto"/>
              </a:defRPr>
            </a:lvl5pPr>
            <a:lvl6pPr marL="0" lvl="5" indent="0" algn="r">
              <a:spcBef>
                <a:spcPts val="0"/>
              </a:spcBef>
              <a:buNone/>
              <a:defRPr sz="1000" b="0" i="0">
                <a:solidFill>
                  <a:srgbClr val="888888"/>
                </a:solidFill>
                <a:latin typeface="Roboto"/>
                <a:ea typeface="Roboto"/>
                <a:cs typeface="Roboto"/>
                <a:sym typeface="Roboto"/>
              </a:defRPr>
            </a:lvl6pPr>
            <a:lvl7pPr marL="0" lvl="6" indent="0" algn="r">
              <a:spcBef>
                <a:spcPts val="0"/>
              </a:spcBef>
              <a:buNone/>
              <a:defRPr sz="1000" b="0" i="0">
                <a:solidFill>
                  <a:srgbClr val="888888"/>
                </a:solidFill>
                <a:latin typeface="Roboto"/>
                <a:ea typeface="Roboto"/>
                <a:cs typeface="Roboto"/>
                <a:sym typeface="Roboto"/>
              </a:defRPr>
            </a:lvl7pPr>
            <a:lvl8pPr marL="0" lvl="7" indent="0" algn="r">
              <a:spcBef>
                <a:spcPts val="0"/>
              </a:spcBef>
              <a:buNone/>
              <a:defRPr sz="1000" b="0" i="0">
                <a:solidFill>
                  <a:srgbClr val="888888"/>
                </a:solidFill>
                <a:latin typeface="Roboto"/>
                <a:ea typeface="Roboto"/>
                <a:cs typeface="Roboto"/>
                <a:sym typeface="Roboto"/>
              </a:defRPr>
            </a:lvl8pPr>
            <a:lvl9pPr marL="0" lvl="8" indent="0" algn="r">
              <a:spcBef>
                <a:spcPts val="0"/>
              </a:spcBef>
              <a:buNone/>
              <a:defRPr sz="1000" b="0" i="0">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50"/>
          <p:cNvSpPr txBox="1"/>
          <p:nvPr/>
        </p:nvSpPr>
        <p:spPr>
          <a:xfrm>
            <a:off x="755373" y="6420109"/>
            <a:ext cx="26935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462"/>
              </a:buClr>
              <a:buSzPts val="1000"/>
              <a:buFont typeface="Roboto Condensed"/>
              <a:buNone/>
            </a:pPr>
            <a:r>
              <a:rPr lang="en-US" sz="1000">
                <a:solidFill>
                  <a:srgbClr val="003462"/>
                </a:solidFill>
                <a:latin typeface="Roboto Condensed"/>
                <a:ea typeface="Roboto Condensed"/>
                <a:cs typeface="Roboto Condensed"/>
                <a:sym typeface="Roboto Condensed"/>
              </a:rPr>
              <a:t>© Exit Planning Institute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50"/>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Roboto Condensed"/>
                <a:ea typeface="Roboto Condensed"/>
                <a:cs typeface="Roboto Condensed"/>
                <a:sym typeface="Roboto Condense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 Line Title +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8B242C-A3DE-2D43-8DE5-9B81359BE035}"/>
              </a:ext>
            </a:extLst>
          </p:cNvPr>
          <p:cNvSpPr/>
          <p:nvPr userDrawn="1"/>
        </p:nvSpPr>
        <p:spPr>
          <a:xfrm>
            <a:off x="0" y="1122363"/>
            <a:ext cx="12192000" cy="2147611"/>
          </a:xfrm>
          <a:prstGeom prst="rect">
            <a:avLst/>
          </a:prstGeom>
          <a:solidFill>
            <a:srgbClr val="EBE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52DBAA1-C34D-F043-99EB-113295895E44}"/>
              </a:ext>
            </a:extLst>
          </p:cNvPr>
          <p:cNvSpPr>
            <a:spLocks noGrp="1"/>
          </p:cNvSpPr>
          <p:nvPr>
            <p:ph type="ctrTitle" hasCustomPrompt="1"/>
          </p:nvPr>
        </p:nvSpPr>
        <p:spPr>
          <a:xfrm>
            <a:off x="888999" y="1357178"/>
            <a:ext cx="7763934" cy="948268"/>
          </a:xfrm>
          <a:prstGeom prst="rect">
            <a:avLst/>
          </a:prstGeom>
        </p:spPr>
        <p:txBody>
          <a:bodyPr anchor="t"/>
          <a:lstStyle>
            <a:lvl1pPr algn="l">
              <a:defRPr sz="6700">
                <a:solidFill>
                  <a:srgbClr val="003462"/>
                </a:solidFill>
                <a:latin typeface="Barlow Condensed Medium" pitchFamily="2" charset="77"/>
              </a:defRPr>
            </a:lvl1pPr>
          </a:lstStyle>
          <a:p>
            <a:r>
              <a:rPr lang="en-US" dirty="0"/>
              <a:t>Single Line Title</a:t>
            </a:r>
          </a:p>
        </p:txBody>
      </p:sp>
      <p:sp>
        <p:nvSpPr>
          <p:cNvPr id="8" name="Picture Placeholder 9">
            <a:extLst>
              <a:ext uri="{FF2B5EF4-FFF2-40B4-BE49-F238E27FC236}">
                <a16:creationId xmlns:a16="http://schemas.microsoft.com/office/drawing/2014/main" id="{065DD30B-C34B-4A4C-8B10-23A5023ED866}"/>
              </a:ext>
            </a:extLst>
          </p:cNvPr>
          <p:cNvSpPr>
            <a:spLocks noGrp="1"/>
          </p:cNvSpPr>
          <p:nvPr>
            <p:ph type="pic" sz="quarter" idx="11"/>
          </p:nvPr>
        </p:nvSpPr>
        <p:spPr>
          <a:xfrm>
            <a:off x="0" y="3268663"/>
            <a:ext cx="12192000" cy="3589337"/>
          </a:xfrm>
          <a:prstGeom prst="rect">
            <a:avLst/>
          </a:prstGeom>
        </p:spPr>
        <p:txBody>
          <a:bodyPr/>
          <a:lstStyle/>
          <a:p>
            <a:endParaRPr lang="en-US" dirty="0"/>
          </a:p>
        </p:txBody>
      </p:sp>
      <p:sp>
        <p:nvSpPr>
          <p:cNvPr id="13" name="Text Placeholder 12">
            <a:extLst>
              <a:ext uri="{FF2B5EF4-FFF2-40B4-BE49-F238E27FC236}">
                <a16:creationId xmlns:a16="http://schemas.microsoft.com/office/drawing/2014/main" id="{BC864CAA-9E9E-D44E-8871-8DE9640B56E5}"/>
              </a:ext>
            </a:extLst>
          </p:cNvPr>
          <p:cNvSpPr>
            <a:spLocks noGrp="1"/>
          </p:cNvSpPr>
          <p:nvPr>
            <p:ph type="body" sz="quarter" idx="12" hasCustomPrompt="1"/>
          </p:nvPr>
        </p:nvSpPr>
        <p:spPr>
          <a:xfrm>
            <a:off x="888999" y="2470686"/>
            <a:ext cx="4448314" cy="464090"/>
          </a:xfrm>
          <a:prstGeom prst="rect">
            <a:avLst/>
          </a:prstGeom>
          <a:solidFill>
            <a:srgbClr val="0F65A4"/>
          </a:solidFill>
        </p:spPr>
        <p:txBody>
          <a:bodyPr anchor="ctr"/>
          <a:lstStyle>
            <a:lvl1pPr marL="0" indent="0">
              <a:buFontTx/>
              <a:buNone/>
              <a:defRPr sz="2000" b="0" i="0">
                <a:solidFill>
                  <a:schemeClr val="bg1"/>
                </a:solidFill>
                <a:latin typeface="Roboto Condensed" panose="02000000000000000000" pitchFamily="2" charset="0"/>
                <a:ea typeface="Roboto Condensed" panose="02000000000000000000" pitchFamily="2" charset="0"/>
              </a:defRPr>
            </a:lvl1pPr>
          </a:lstStyle>
          <a:p>
            <a:pPr lvl="0"/>
            <a:r>
              <a:rPr lang="en-US" dirty="0"/>
              <a:t>Subtitle</a:t>
            </a:r>
          </a:p>
        </p:txBody>
      </p:sp>
    </p:spTree>
    <p:extLst>
      <p:ext uri="{BB962C8B-B14F-4D97-AF65-F5344CB8AC3E}">
        <p14:creationId xmlns:p14="http://schemas.microsoft.com/office/powerpoint/2010/main" val="3347668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33C4-CAC7-4822-AA95-A07AA950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0264C2-F66A-422A-93A0-73F282B27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4C3C07-1378-43A6-9B1E-969A8D836B9B}"/>
              </a:ext>
            </a:extLst>
          </p:cNvPr>
          <p:cNvSpPr>
            <a:spLocks noGrp="1"/>
          </p:cNvSpPr>
          <p:nvPr>
            <p:ph type="dt" sz="half" idx="10"/>
          </p:nvPr>
        </p:nvSpPr>
        <p:spPr/>
        <p:txBody>
          <a:bodyPr/>
          <a:lstStyle/>
          <a:p>
            <a:fld id="{289DCE26-4923-44E9-BA00-361998D10B2A}" type="datetimeFigureOut">
              <a:rPr lang="en-US" smtClean="0"/>
              <a:t>8/11/2025</a:t>
            </a:fld>
            <a:endParaRPr lang="en-US"/>
          </a:p>
        </p:txBody>
      </p:sp>
      <p:sp>
        <p:nvSpPr>
          <p:cNvPr id="5" name="Footer Placeholder 4">
            <a:extLst>
              <a:ext uri="{FF2B5EF4-FFF2-40B4-BE49-F238E27FC236}">
                <a16:creationId xmlns:a16="http://schemas.microsoft.com/office/drawing/2014/main" id="{2DE0FF53-CDAF-42CB-A0D8-5D2E11E9C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70C45-0891-45A1-AE39-AD5DBF652F28}"/>
              </a:ext>
            </a:extLst>
          </p:cNvPr>
          <p:cNvSpPr>
            <a:spLocks noGrp="1"/>
          </p:cNvSpPr>
          <p:nvPr>
            <p:ph type="sldNum" sz="quarter" idx="12"/>
          </p:nvPr>
        </p:nvSpPr>
        <p:spPr/>
        <p:txBody>
          <a:bodyPr/>
          <a:lstStyle/>
          <a:p>
            <a:fld id="{7AA12994-DF02-4513-92E6-D03C7EC89ED3}" type="slidenum">
              <a:rPr lang="en-US" smtClean="0"/>
              <a:t>‹#›</a:t>
            </a:fld>
            <a:endParaRPr lang="en-US"/>
          </a:p>
        </p:txBody>
      </p:sp>
      <p:sp>
        <p:nvSpPr>
          <p:cNvPr id="7" name="Rectangle 6">
            <a:extLst>
              <a:ext uri="{FF2B5EF4-FFF2-40B4-BE49-F238E27FC236}">
                <a16:creationId xmlns:a16="http://schemas.microsoft.com/office/drawing/2014/main" id="{426B0E61-30FA-429A-907F-992ED8A496E6}"/>
              </a:ext>
            </a:extLst>
          </p:cNvPr>
          <p:cNvSpPr/>
          <p:nvPr userDrawn="1"/>
        </p:nvSpPr>
        <p:spPr>
          <a:xfrm>
            <a:off x="-762000" y="0"/>
            <a:ext cx="609600" cy="609600"/>
          </a:xfrm>
          <a:prstGeom prst="rect">
            <a:avLst/>
          </a:prstGeom>
          <a:solidFill>
            <a:srgbClr val="197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4DAD5A-DAD9-4A2E-861D-A6EE6D6D1BED}"/>
              </a:ext>
            </a:extLst>
          </p:cNvPr>
          <p:cNvSpPr/>
          <p:nvPr userDrawn="1"/>
        </p:nvSpPr>
        <p:spPr>
          <a:xfrm>
            <a:off x="-762000" y="781665"/>
            <a:ext cx="609600" cy="609600"/>
          </a:xfrm>
          <a:prstGeom prst="rect">
            <a:avLst/>
          </a:prstGeom>
          <a:solidFill>
            <a:srgbClr val="32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17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35"/>
          <p:cNvSpPr/>
          <p:nvPr/>
        </p:nvSpPr>
        <p:spPr>
          <a:xfrm>
            <a:off x="0" y="0"/>
            <a:ext cx="11353800" cy="783771"/>
          </a:xfrm>
          <a:prstGeom prst="rect">
            <a:avLst/>
          </a:prstGeom>
          <a:solidFill>
            <a:srgbClr val="0034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35"/>
          <p:cNvSpPr/>
          <p:nvPr/>
        </p:nvSpPr>
        <p:spPr>
          <a:xfrm>
            <a:off x="11351491" y="0"/>
            <a:ext cx="840509" cy="783771"/>
          </a:xfrm>
          <a:prstGeom prst="rect">
            <a:avLst/>
          </a:prstGeom>
          <a:solidFill>
            <a:srgbClr val="0D64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35" descr="A picture containing text, clipart&#10;&#10;Description automatically generated"/>
          <p:cNvPicPr preferRelativeResize="0"/>
          <p:nvPr/>
        </p:nvPicPr>
        <p:blipFill rotWithShape="1">
          <a:blip r:embed="rId11">
            <a:alphaModFix/>
          </a:blip>
          <a:srcRect/>
          <a:stretch/>
        </p:blipFill>
        <p:spPr>
          <a:xfrm>
            <a:off x="11625087" y="229949"/>
            <a:ext cx="331823" cy="331823"/>
          </a:xfrm>
          <a:prstGeom prst="rect">
            <a:avLst/>
          </a:prstGeom>
          <a:noFill/>
          <a:ln>
            <a:noFill/>
          </a:ln>
        </p:spPr>
      </p:pic>
      <p:sp>
        <p:nvSpPr>
          <p:cNvPr id="13" name="Google Shape;1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65" r:id="rId8"/>
    <p:sldLayoutId id="214748366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59"/>
        <p:cNvGrpSpPr/>
        <p:nvPr/>
      </p:nvGrpSpPr>
      <p:grpSpPr>
        <a:xfrm>
          <a:off x="0" y="0"/>
          <a:ext cx="0" cy="0"/>
          <a:chOff x="0" y="0"/>
          <a:chExt cx="0" cy="0"/>
        </a:xfrm>
      </p:grpSpPr>
      <p:pic>
        <p:nvPicPr>
          <p:cNvPr id="60" name="Google Shape;60;p37" descr="Text&#10;&#10;Description automatically generated"/>
          <p:cNvPicPr preferRelativeResize="0"/>
          <p:nvPr/>
        </p:nvPicPr>
        <p:blipFill rotWithShape="1">
          <a:blip r:embed="rId6">
            <a:alphaModFix/>
          </a:blip>
          <a:srcRect/>
          <a:stretch/>
        </p:blipFill>
        <p:spPr>
          <a:xfrm>
            <a:off x="10239938" y="268357"/>
            <a:ext cx="1546059" cy="6637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79"/>
        <p:cNvGrpSpPr/>
        <p:nvPr/>
      </p:nvGrpSpPr>
      <p:grpSpPr>
        <a:xfrm>
          <a:off x="0" y="0"/>
          <a:ext cx="0" cy="0"/>
          <a:chOff x="0" y="0"/>
          <a:chExt cx="0" cy="0"/>
        </a:xfrm>
      </p:grpSpPr>
      <p:pic>
        <p:nvPicPr>
          <p:cNvPr id="80" name="Google Shape;80;p44"/>
          <p:cNvPicPr preferRelativeResize="0"/>
          <p:nvPr/>
        </p:nvPicPr>
        <p:blipFill rotWithShape="1">
          <a:blip r:embed="rId4">
            <a:alphaModFix/>
          </a:blip>
          <a:srcRect t="7793" b="7827"/>
          <a:stretch/>
        </p:blipFill>
        <p:spPr>
          <a:xfrm>
            <a:off x="-3979" y="0"/>
            <a:ext cx="12195979" cy="6858000"/>
          </a:xfrm>
          <a:prstGeom prst="rect">
            <a:avLst/>
          </a:prstGeom>
          <a:noFill/>
          <a:ln>
            <a:noFill/>
          </a:ln>
        </p:spPr>
      </p:pic>
      <p:sp>
        <p:nvSpPr>
          <p:cNvPr id="81" name="Google Shape;81;p44"/>
          <p:cNvSpPr/>
          <p:nvPr/>
        </p:nvSpPr>
        <p:spPr>
          <a:xfrm>
            <a:off x="0" y="0"/>
            <a:ext cx="11353800" cy="783771"/>
          </a:xfrm>
          <a:prstGeom prst="rect">
            <a:avLst/>
          </a:prstGeom>
          <a:solidFill>
            <a:srgbClr val="0034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44"/>
          <p:cNvSpPr/>
          <p:nvPr/>
        </p:nvSpPr>
        <p:spPr>
          <a:xfrm>
            <a:off x="11351491" y="0"/>
            <a:ext cx="840509" cy="783771"/>
          </a:xfrm>
          <a:prstGeom prst="rect">
            <a:avLst/>
          </a:prstGeom>
          <a:solidFill>
            <a:srgbClr val="0D64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 name="Google Shape;83;p44" descr="A picture containing text, clipart&#10;&#10;Description automatically generated"/>
          <p:cNvPicPr preferRelativeResize="0"/>
          <p:nvPr/>
        </p:nvPicPr>
        <p:blipFill rotWithShape="1">
          <a:blip r:embed="rId5">
            <a:alphaModFix/>
          </a:blip>
          <a:srcRect/>
          <a:stretch/>
        </p:blipFill>
        <p:spPr>
          <a:xfrm>
            <a:off x="11625087" y="229949"/>
            <a:ext cx="331823" cy="3318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p:nvPr/>
        </p:nvSpPr>
        <p:spPr>
          <a:xfrm>
            <a:off x="0" y="0"/>
            <a:ext cx="11353800" cy="783771"/>
          </a:xfrm>
          <a:prstGeom prst="rect">
            <a:avLst/>
          </a:prstGeom>
          <a:solidFill>
            <a:srgbClr val="0034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35"/>
          <p:cNvSpPr/>
          <p:nvPr/>
        </p:nvSpPr>
        <p:spPr>
          <a:xfrm>
            <a:off x="11351491" y="0"/>
            <a:ext cx="840509" cy="783771"/>
          </a:xfrm>
          <a:prstGeom prst="rect">
            <a:avLst/>
          </a:prstGeom>
          <a:solidFill>
            <a:srgbClr val="0D64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35" descr="A picture containing text, clipart&#10;&#10;Description automatically generated"/>
          <p:cNvPicPr preferRelativeResize="0"/>
          <p:nvPr/>
        </p:nvPicPr>
        <p:blipFill rotWithShape="1">
          <a:blip r:embed="rId10">
            <a:alphaModFix/>
          </a:blip>
          <a:srcRect/>
          <a:stretch/>
        </p:blipFill>
        <p:spPr>
          <a:xfrm>
            <a:off x="11625087" y="229949"/>
            <a:ext cx="331823" cy="331823"/>
          </a:xfrm>
          <a:prstGeom prst="rect">
            <a:avLst/>
          </a:prstGeom>
          <a:noFill/>
          <a:ln>
            <a:noFill/>
          </a:ln>
        </p:spPr>
      </p:pic>
      <p:sp>
        <p:nvSpPr>
          <p:cNvPr id="13" name="Google Shape;1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t="41502" r="6665" b="19789"/>
          <a:stretch/>
        </p:blipFill>
        <p:spPr>
          <a:xfrm>
            <a:off x="-1" y="4203400"/>
            <a:ext cx="12192001" cy="2654599"/>
          </a:xfrm>
          <a:prstGeom prst="rect">
            <a:avLst/>
          </a:prstGeom>
          <a:noFill/>
          <a:ln>
            <a:noFill/>
          </a:ln>
        </p:spPr>
      </p:pic>
      <p:sp>
        <p:nvSpPr>
          <p:cNvPr id="101" name="Google Shape;101;p2"/>
          <p:cNvSpPr txBox="1">
            <a:spLocks noGrp="1"/>
          </p:cNvSpPr>
          <p:nvPr>
            <p:ph type="ctrTitle"/>
          </p:nvPr>
        </p:nvSpPr>
        <p:spPr>
          <a:xfrm>
            <a:off x="888999" y="1357178"/>
            <a:ext cx="7763934" cy="18000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462"/>
              </a:buClr>
              <a:buSzPts val="6700"/>
              <a:buFont typeface="Barlow Condensed Medium"/>
              <a:buNone/>
            </a:pPr>
            <a:r>
              <a:rPr lang="en-US" dirty="0"/>
              <a:t>Exit Planning Is Not </a:t>
            </a:r>
            <a:br>
              <a:rPr lang="en-US" dirty="0"/>
            </a:br>
            <a:r>
              <a:rPr lang="en-US" dirty="0"/>
              <a:t>What You Think</a:t>
            </a:r>
            <a:endParaRPr dirty="0"/>
          </a:p>
        </p:txBody>
      </p:sp>
      <p:sp>
        <p:nvSpPr>
          <p:cNvPr id="102" name="Google Shape;102;p2"/>
          <p:cNvSpPr txBox="1">
            <a:spLocks noGrp="1"/>
          </p:cNvSpPr>
          <p:nvPr>
            <p:ph type="body" idx="1"/>
          </p:nvPr>
        </p:nvSpPr>
        <p:spPr>
          <a:xfrm>
            <a:off x="888999" y="3404113"/>
            <a:ext cx="6150430" cy="464090"/>
          </a:xfrm>
          <a:prstGeom prst="rect">
            <a:avLst/>
          </a:prstGeom>
          <a:solidFill>
            <a:srgbClr val="0F65A4"/>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Roboto Condensed"/>
              <a:buNone/>
            </a:pPr>
            <a:r>
              <a:rPr lang="en-US"/>
              <a:t>How to Become the Business Owner’s </a:t>
            </a:r>
            <a:r>
              <a:rPr lang="en-US" i="1"/>
              <a:t>Most Valued Advisor</a:t>
            </a:r>
            <a:endParaRPr/>
          </a:p>
        </p:txBody>
      </p:sp>
      <p:sp>
        <p:nvSpPr>
          <p:cNvPr id="4" name="TextBox 3">
            <a:extLst>
              <a:ext uri="{FF2B5EF4-FFF2-40B4-BE49-F238E27FC236}">
                <a16:creationId xmlns:a16="http://schemas.microsoft.com/office/drawing/2014/main" id="{629D870C-A54B-947A-18E0-7C86CFD1F4E1}"/>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BDF-A3CF-8444-ACED-042AD35955A2}"/>
              </a:ext>
            </a:extLst>
          </p:cNvPr>
          <p:cNvSpPr>
            <a:spLocks noGrp="1"/>
          </p:cNvSpPr>
          <p:nvPr>
            <p:ph type="ctrTitle"/>
          </p:nvPr>
        </p:nvSpPr>
        <p:spPr/>
        <p:txBody>
          <a:bodyPr/>
          <a:lstStyle/>
          <a:p>
            <a:r>
              <a:rPr lang="en-US" dirty="0"/>
              <a:t>Challenge #2</a:t>
            </a:r>
          </a:p>
        </p:txBody>
      </p:sp>
      <p:sp>
        <p:nvSpPr>
          <p:cNvPr id="4" name="Text Placeholder 3">
            <a:extLst>
              <a:ext uri="{FF2B5EF4-FFF2-40B4-BE49-F238E27FC236}">
                <a16:creationId xmlns:a16="http://schemas.microsoft.com/office/drawing/2014/main" id="{B8E5FA14-76CB-1144-8703-A5207574C62B}"/>
              </a:ext>
            </a:extLst>
          </p:cNvPr>
          <p:cNvSpPr>
            <a:spLocks noGrp="1"/>
          </p:cNvSpPr>
          <p:nvPr>
            <p:ph type="body" sz="quarter" idx="12"/>
          </p:nvPr>
        </p:nvSpPr>
        <p:spPr>
          <a:xfrm>
            <a:off x="888999" y="2475130"/>
            <a:ext cx="3001865" cy="464090"/>
          </a:xfrm>
        </p:spPr>
        <p:txBody>
          <a:bodyPr/>
          <a:lstStyle/>
          <a:p>
            <a:r>
              <a:rPr lang="en-US" dirty="0"/>
              <a:t>50% of Exits are Involuntary</a:t>
            </a:r>
          </a:p>
        </p:txBody>
      </p:sp>
      <p:graphicFrame>
        <p:nvGraphicFramePr>
          <p:cNvPr id="10" name="Table 10">
            <a:extLst>
              <a:ext uri="{FF2B5EF4-FFF2-40B4-BE49-F238E27FC236}">
                <a16:creationId xmlns:a16="http://schemas.microsoft.com/office/drawing/2014/main" id="{71EC2854-6619-48F8-B6A5-E7DB745A918C}"/>
              </a:ext>
            </a:extLst>
          </p:cNvPr>
          <p:cNvGraphicFramePr>
            <a:graphicFrameLocks noGrp="1"/>
          </p:cNvGraphicFramePr>
          <p:nvPr>
            <p:extLst>
              <p:ext uri="{D42A27DB-BD31-4B8C-83A1-F6EECF244321}">
                <p14:modId xmlns:p14="http://schemas.microsoft.com/office/powerpoint/2010/main" val="471596377"/>
              </p:ext>
            </p:extLst>
          </p:nvPr>
        </p:nvGraphicFramePr>
        <p:xfrm>
          <a:off x="2389931" y="3918781"/>
          <a:ext cx="7677538" cy="2286000"/>
        </p:xfrm>
        <a:graphic>
          <a:graphicData uri="http://schemas.openxmlformats.org/drawingml/2006/table">
            <a:tbl>
              <a:tblPr firstRow="1" bandRow="1">
                <a:tableStyleId>{22838BEF-8BB2-4498-84A7-C5851F593DF1}</a:tableStyleId>
              </a:tblPr>
              <a:tblGrid>
                <a:gridCol w="3648269">
                  <a:extLst>
                    <a:ext uri="{9D8B030D-6E8A-4147-A177-3AD203B41FA5}">
                      <a16:colId xmlns:a16="http://schemas.microsoft.com/office/drawing/2014/main" val="3925498995"/>
                    </a:ext>
                  </a:extLst>
                </a:gridCol>
                <a:gridCol w="4029269">
                  <a:extLst>
                    <a:ext uri="{9D8B030D-6E8A-4147-A177-3AD203B41FA5}">
                      <a16:colId xmlns:a16="http://schemas.microsoft.com/office/drawing/2014/main" val="3513536903"/>
                    </a:ext>
                  </a:extLst>
                </a:gridCol>
              </a:tblGrid>
              <a:tr h="370840">
                <a:tc>
                  <a:txBody>
                    <a:bodyPr/>
                    <a:lstStyle/>
                    <a:p>
                      <a:pPr marL="571500" indent="-571500">
                        <a:buClr>
                          <a:srgbClr val="003462"/>
                        </a:buClr>
                        <a:buFont typeface="Wingdings" panose="05000000000000000000" pitchFamily="2" charset="2"/>
                        <a:buChar char="Ø"/>
                      </a:pPr>
                      <a:r>
                        <a:rPr lang="en-US" sz="4400" b="0" dirty="0">
                          <a:solidFill>
                            <a:srgbClr val="003462"/>
                          </a:solidFill>
                          <a:latin typeface="Roboto Condensed" panose="02000000000000000000" pitchFamily="2" charset="0"/>
                          <a:ea typeface="Roboto Condensed" panose="02000000000000000000" pitchFamily="2" charset="0"/>
                        </a:rPr>
                        <a:t> Death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0" indent="-571500">
                        <a:buClr>
                          <a:srgbClr val="003462"/>
                        </a:buClr>
                        <a:buFont typeface="Wingdings" panose="05000000000000000000" pitchFamily="2" charset="2"/>
                        <a:buChar char="Ø"/>
                      </a:pPr>
                      <a:r>
                        <a:rPr lang="en-US" sz="4400" b="0" dirty="0">
                          <a:solidFill>
                            <a:srgbClr val="003462"/>
                          </a:solidFill>
                          <a:latin typeface="Roboto Condensed" panose="02000000000000000000" pitchFamily="2" charset="0"/>
                          <a:ea typeface="Roboto Condensed" panose="02000000000000000000" pitchFamily="2" charset="0"/>
                        </a:rPr>
                        <a:t> Distress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8538291"/>
                  </a:ext>
                </a:extLst>
              </a:tr>
              <a:tr h="370840">
                <a:tc>
                  <a:txBody>
                    <a:bodyPr/>
                    <a:lstStyle/>
                    <a:p>
                      <a:pPr marL="571500" indent="-571500">
                        <a:buClr>
                          <a:srgbClr val="003462"/>
                        </a:buClr>
                        <a:buFont typeface="Wingdings" panose="05000000000000000000" pitchFamily="2" charset="2"/>
                        <a:buChar char="Ø"/>
                      </a:pPr>
                      <a:r>
                        <a:rPr lang="en-US" sz="4400" dirty="0">
                          <a:solidFill>
                            <a:srgbClr val="003462"/>
                          </a:solidFill>
                          <a:latin typeface="Roboto Condensed" panose="02000000000000000000" pitchFamily="2" charset="0"/>
                          <a:ea typeface="Roboto Condensed" panose="02000000000000000000" pitchFamily="2" charset="0"/>
                        </a:rPr>
                        <a:t> Disability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0" indent="-571500">
                        <a:buClr>
                          <a:srgbClr val="003462"/>
                        </a:buClr>
                        <a:buFont typeface="Wingdings" panose="05000000000000000000" pitchFamily="2" charset="2"/>
                        <a:buChar char="Ø"/>
                      </a:pPr>
                      <a:r>
                        <a:rPr lang="en-US" sz="4400" dirty="0">
                          <a:solidFill>
                            <a:srgbClr val="003462"/>
                          </a:solidFill>
                          <a:latin typeface="Roboto Condensed" panose="02000000000000000000" pitchFamily="2" charset="0"/>
                          <a:ea typeface="Roboto Condensed" panose="02000000000000000000" pitchFamily="2" charset="0"/>
                        </a:rPr>
                        <a:t> Disagreement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3051670"/>
                  </a:ext>
                </a:extLst>
              </a:tr>
              <a:tr h="370840">
                <a:tc>
                  <a:txBody>
                    <a:bodyPr/>
                    <a:lstStyle/>
                    <a:p>
                      <a:pPr marL="571500" indent="-571500">
                        <a:buClr>
                          <a:srgbClr val="003462"/>
                        </a:buClr>
                        <a:buFont typeface="Wingdings" panose="05000000000000000000" pitchFamily="2" charset="2"/>
                        <a:buChar char="Ø"/>
                      </a:pPr>
                      <a:r>
                        <a:rPr lang="en-US" sz="4400" dirty="0">
                          <a:solidFill>
                            <a:srgbClr val="003462"/>
                          </a:solidFill>
                          <a:latin typeface="Roboto Condensed" panose="02000000000000000000" pitchFamily="2" charset="0"/>
                          <a:ea typeface="Roboto Condensed" panose="02000000000000000000" pitchFamily="2" charset="0"/>
                        </a:rPr>
                        <a:t> Divorce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0" marR="0" lvl="0" indent="-571500" algn="l" defTabSz="914400" rtl="0" eaLnBrk="1" fontAlgn="auto" latinLnBrk="0" hangingPunct="1">
                        <a:lnSpc>
                          <a:spcPct val="100000"/>
                        </a:lnSpc>
                        <a:spcBef>
                          <a:spcPts val="0"/>
                        </a:spcBef>
                        <a:spcAft>
                          <a:spcPts val="0"/>
                        </a:spcAft>
                        <a:buClr>
                          <a:srgbClr val="003462"/>
                        </a:buClr>
                        <a:buSzTx/>
                        <a:buFont typeface="Wingdings" panose="05000000000000000000" pitchFamily="2" charset="2"/>
                        <a:buChar char="Ø"/>
                        <a:tabLst/>
                        <a:defRPr/>
                      </a:pPr>
                      <a:endParaRPr lang="en-US" sz="4400" dirty="0">
                        <a:solidFill>
                          <a:srgbClr val="003462"/>
                        </a:solidFill>
                        <a:latin typeface="Roboto Condensed" panose="02000000000000000000" pitchFamily="2" charset="0"/>
                        <a:ea typeface="Roboto Condensed"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767136"/>
                  </a:ext>
                </a:extLst>
              </a:tr>
            </a:tbl>
          </a:graphicData>
        </a:graphic>
      </p:graphicFrame>
      <p:sp>
        <p:nvSpPr>
          <p:cNvPr id="3" name="TextBox 2">
            <a:extLst>
              <a:ext uri="{FF2B5EF4-FFF2-40B4-BE49-F238E27FC236}">
                <a16:creationId xmlns:a16="http://schemas.microsoft.com/office/drawing/2014/main" id="{D58A3985-F10F-FFC2-8E08-35499878DDFC}"/>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126005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BDF-A3CF-8444-ACED-042AD35955A2}"/>
              </a:ext>
            </a:extLst>
          </p:cNvPr>
          <p:cNvSpPr>
            <a:spLocks noGrp="1"/>
          </p:cNvSpPr>
          <p:nvPr>
            <p:ph type="ctrTitle"/>
          </p:nvPr>
        </p:nvSpPr>
        <p:spPr/>
        <p:txBody>
          <a:bodyPr/>
          <a:lstStyle/>
          <a:p>
            <a:r>
              <a:rPr lang="en-US" dirty="0"/>
              <a:t>Challenge #3</a:t>
            </a:r>
          </a:p>
        </p:txBody>
      </p:sp>
      <p:sp>
        <p:nvSpPr>
          <p:cNvPr id="4" name="Text Placeholder 3">
            <a:extLst>
              <a:ext uri="{FF2B5EF4-FFF2-40B4-BE49-F238E27FC236}">
                <a16:creationId xmlns:a16="http://schemas.microsoft.com/office/drawing/2014/main" id="{B8E5FA14-76CB-1144-8703-A5207574C62B}"/>
              </a:ext>
            </a:extLst>
          </p:cNvPr>
          <p:cNvSpPr>
            <a:spLocks noGrp="1"/>
          </p:cNvSpPr>
          <p:nvPr>
            <p:ph type="body" sz="quarter" idx="12"/>
          </p:nvPr>
        </p:nvSpPr>
        <p:spPr>
          <a:xfrm>
            <a:off x="889000" y="2475130"/>
            <a:ext cx="2414038" cy="464090"/>
          </a:xfrm>
        </p:spPr>
        <p:txBody>
          <a:bodyPr/>
          <a:lstStyle/>
          <a:p>
            <a:r>
              <a:rPr lang="en-US" dirty="0"/>
              <a:t>Not Focused on Value</a:t>
            </a:r>
          </a:p>
        </p:txBody>
      </p:sp>
      <p:sp>
        <p:nvSpPr>
          <p:cNvPr id="7" name="TextBox 6">
            <a:extLst>
              <a:ext uri="{FF2B5EF4-FFF2-40B4-BE49-F238E27FC236}">
                <a16:creationId xmlns:a16="http://schemas.microsoft.com/office/drawing/2014/main" id="{59335CB9-6635-4A8C-A281-6F0D6409AB78}"/>
              </a:ext>
            </a:extLst>
          </p:cNvPr>
          <p:cNvSpPr txBox="1"/>
          <p:nvPr/>
        </p:nvSpPr>
        <p:spPr>
          <a:xfrm>
            <a:off x="888999" y="3918781"/>
            <a:ext cx="10508991" cy="2123658"/>
          </a:xfrm>
          <a:prstGeom prst="rect">
            <a:avLst/>
          </a:prstGeom>
          <a:noFill/>
        </p:spPr>
        <p:txBody>
          <a:bodyPr wrap="square">
            <a:spAutoFit/>
          </a:bodyPr>
          <a:lstStyle/>
          <a:p>
            <a:r>
              <a:rPr lang="en-US" sz="4400" dirty="0">
                <a:solidFill>
                  <a:srgbClr val="003462"/>
                </a:solidFill>
                <a:latin typeface="Roboto Condensed" panose="02000000000000000000" pitchFamily="2" charset="0"/>
                <a:ea typeface="Roboto Condensed" panose="02000000000000000000" pitchFamily="2" charset="0"/>
              </a:rPr>
              <a:t>Owners are leaving cash on the table because they’re focused on income generation; not enough focus on </a:t>
            </a:r>
            <a:r>
              <a:rPr lang="en-US" sz="4400" b="1" u="sng" dirty="0">
                <a:solidFill>
                  <a:srgbClr val="003462"/>
                </a:solidFill>
                <a:latin typeface="Roboto Condensed" panose="02000000000000000000" pitchFamily="2" charset="0"/>
                <a:ea typeface="Roboto Condensed" panose="02000000000000000000" pitchFamily="2" charset="0"/>
              </a:rPr>
              <a:t>enterprise value.</a:t>
            </a:r>
          </a:p>
        </p:txBody>
      </p:sp>
      <p:sp>
        <p:nvSpPr>
          <p:cNvPr id="3" name="TextBox 2">
            <a:extLst>
              <a:ext uri="{FF2B5EF4-FFF2-40B4-BE49-F238E27FC236}">
                <a16:creationId xmlns:a16="http://schemas.microsoft.com/office/drawing/2014/main" id="{C9509EA4-B15C-DB25-0EFA-4BEE28568C86}"/>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31280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6"/>
          <p:cNvSpPr txBox="1">
            <a:spLocks noGrp="1"/>
          </p:cNvSpPr>
          <p:nvPr>
            <p:ph type="body" idx="1"/>
          </p:nvPr>
        </p:nvSpPr>
        <p:spPr>
          <a:xfrm>
            <a:off x="824947" y="1701392"/>
            <a:ext cx="10487664" cy="4126385"/>
          </a:xfrm>
          <a:prstGeom prst="rect">
            <a:avLst/>
          </a:prstGeom>
          <a:solidFill>
            <a:srgbClr val="003462"/>
          </a:solidFill>
          <a:ln>
            <a:noFill/>
          </a:ln>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83761"/>
              </a:buClr>
              <a:buSzPts val="8000"/>
              <a:buNone/>
            </a:pPr>
            <a:r>
              <a:rPr lang="en-US" sz="8000" b="1" dirty="0">
                <a:solidFill>
                  <a:schemeClr val="bg1"/>
                </a:solidFill>
                <a:latin typeface="Barlow Condensed SemiBold"/>
                <a:ea typeface="Barlow Condensed SemiBold"/>
                <a:cs typeface="Barlow Condensed SemiBold"/>
                <a:sym typeface="Barlow Condensed SemiBold"/>
              </a:rPr>
              <a:t>THE SOLUTION</a:t>
            </a:r>
            <a:endParaRPr dirty="0">
              <a:solidFill>
                <a:schemeClr val="bg1"/>
              </a:solidFill>
            </a:endParaRPr>
          </a:p>
        </p:txBody>
      </p:sp>
      <p:sp>
        <p:nvSpPr>
          <p:cNvPr id="2" name="TextBox 1">
            <a:extLst>
              <a:ext uri="{FF2B5EF4-FFF2-40B4-BE49-F238E27FC236}">
                <a16:creationId xmlns:a16="http://schemas.microsoft.com/office/drawing/2014/main" id="{B9F5B79A-2E52-301A-1871-11014F17B0B4}"/>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BDF-A3CF-8444-ACED-042AD35955A2}"/>
              </a:ext>
            </a:extLst>
          </p:cNvPr>
          <p:cNvSpPr>
            <a:spLocks noGrp="1"/>
          </p:cNvSpPr>
          <p:nvPr>
            <p:ph type="ctrTitle"/>
          </p:nvPr>
        </p:nvSpPr>
        <p:spPr/>
        <p:txBody>
          <a:bodyPr/>
          <a:lstStyle/>
          <a:p>
            <a:r>
              <a:rPr lang="en-US" dirty="0"/>
              <a:t>Paradigm Shift #1</a:t>
            </a:r>
          </a:p>
        </p:txBody>
      </p:sp>
      <p:sp>
        <p:nvSpPr>
          <p:cNvPr id="4" name="Text Placeholder 3">
            <a:extLst>
              <a:ext uri="{FF2B5EF4-FFF2-40B4-BE49-F238E27FC236}">
                <a16:creationId xmlns:a16="http://schemas.microsoft.com/office/drawing/2014/main" id="{B8E5FA14-76CB-1144-8703-A5207574C62B}"/>
              </a:ext>
            </a:extLst>
          </p:cNvPr>
          <p:cNvSpPr>
            <a:spLocks noGrp="1"/>
          </p:cNvSpPr>
          <p:nvPr>
            <p:ph type="body" sz="quarter" idx="12"/>
          </p:nvPr>
        </p:nvSpPr>
        <p:spPr>
          <a:xfrm>
            <a:off x="888998" y="2475130"/>
            <a:ext cx="3638613" cy="464090"/>
          </a:xfrm>
        </p:spPr>
        <p:txBody>
          <a:bodyPr/>
          <a:lstStyle/>
          <a:p>
            <a:r>
              <a:rPr lang="en-US" dirty="0"/>
              <a:t>Exit Strategy IS Business Strategy</a:t>
            </a:r>
          </a:p>
        </p:txBody>
      </p:sp>
      <p:sp>
        <p:nvSpPr>
          <p:cNvPr id="5" name="TextBox 4">
            <a:extLst>
              <a:ext uri="{FF2B5EF4-FFF2-40B4-BE49-F238E27FC236}">
                <a16:creationId xmlns:a16="http://schemas.microsoft.com/office/drawing/2014/main" id="{6E1771BD-AB60-429A-86C7-3F3E0340CFE1}"/>
              </a:ext>
            </a:extLst>
          </p:cNvPr>
          <p:cNvSpPr txBox="1"/>
          <p:nvPr/>
        </p:nvSpPr>
        <p:spPr>
          <a:xfrm>
            <a:off x="517169" y="3702855"/>
            <a:ext cx="11157661" cy="2631490"/>
          </a:xfrm>
          <a:prstGeom prst="rect">
            <a:avLst/>
          </a:prstGeom>
          <a:noFill/>
        </p:spPr>
        <p:txBody>
          <a:bodyPr wrap="square" rtlCol="0">
            <a:spAutoFit/>
          </a:bodyPr>
          <a:lstStyle/>
          <a:p>
            <a:pPr lvl="0" indent="-457200" rtl="0">
              <a:lnSpc>
                <a:spcPct val="150000"/>
              </a:lnSpc>
              <a:spcBef>
                <a:spcPts val="1000"/>
              </a:spcBef>
              <a:spcAft>
                <a:spcPts val="0"/>
              </a:spcAft>
              <a:buClr>
                <a:srgbClr val="003462"/>
              </a:buClr>
              <a:buSzPts val="2800"/>
              <a:buFont typeface="Wingdings" panose="05000000000000000000" pitchFamily="2" charset="2"/>
              <a:buChar char="Ø"/>
            </a:pPr>
            <a:r>
              <a:rPr lang="en-US" sz="2400" dirty="0">
                <a:solidFill>
                  <a:srgbClr val="003462"/>
                </a:solidFill>
                <a:latin typeface="Roboto Condensed" panose="02000000000000000000" pitchFamily="2" charset="0"/>
                <a:ea typeface="Roboto Condensed" panose="02000000000000000000" pitchFamily="2" charset="0"/>
              </a:rPr>
              <a:t>Exit planning is present tense</a:t>
            </a:r>
          </a:p>
          <a:p>
            <a:pPr lvl="0" indent="-457200" rtl="0">
              <a:lnSpc>
                <a:spcPct val="150000"/>
              </a:lnSpc>
              <a:spcBef>
                <a:spcPts val="1000"/>
              </a:spcBef>
              <a:spcAft>
                <a:spcPts val="0"/>
              </a:spcAft>
              <a:buClr>
                <a:srgbClr val="003462"/>
              </a:buClr>
              <a:buSzPts val="2800"/>
              <a:buFont typeface="Wingdings" panose="05000000000000000000" pitchFamily="2" charset="2"/>
              <a:buChar char="Ø"/>
            </a:pPr>
            <a:r>
              <a:rPr lang="en-US" sz="2400" dirty="0">
                <a:solidFill>
                  <a:srgbClr val="003462"/>
                </a:solidFill>
                <a:latin typeface="Roboto Condensed" panose="02000000000000000000" pitchFamily="2" charset="0"/>
                <a:ea typeface="Roboto Condensed" panose="02000000000000000000" pitchFamily="2" charset="0"/>
              </a:rPr>
              <a:t>Identify, Protect, Build, Harvest, Manage Enterprise Value (5 Stages of Value Maturity)</a:t>
            </a:r>
          </a:p>
          <a:p>
            <a:pPr lvl="0" indent="-457200" rtl="0">
              <a:lnSpc>
                <a:spcPct val="150000"/>
              </a:lnSpc>
              <a:spcBef>
                <a:spcPts val="1000"/>
              </a:spcBef>
              <a:spcAft>
                <a:spcPts val="0"/>
              </a:spcAft>
              <a:buClr>
                <a:srgbClr val="003462"/>
              </a:buClr>
              <a:buSzPts val="2800"/>
              <a:buFont typeface="Wingdings" panose="05000000000000000000" pitchFamily="2" charset="2"/>
              <a:buChar char="Ø"/>
            </a:pPr>
            <a:r>
              <a:rPr lang="en-US" sz="2400" dirty="0">
                <a:solidFill>
                  <a:srgbClr val="003462"/>
                </a:solidFill>
                <a:latin typeface="Roboto Condensed" panose="02000000000000000000" pitchFamily="2" charset="0"/>
                <a:ea typeface="Roboto Condensed" panose="02000000000000000000" pitchFamily="2" charset="0"/>
              </a:rPr>
              <a:t>Simplify the process &amp; clarify the roadmap to success </a:t>
            </a:r>
          </a:p>
          <a:p>
            <a:pPr lvl="0" indent="-457200" rtl="0">
              <a:lnSpc>
                <a:spcPct val="150000"/>
              </a:lnSpc>
              <a:spcBef>
                <a:spcPts val="1000"/>
              </a:spcBef>
              <a:spcAft>
                <a:spcPts val="0"/>
              </a:spcAft>
              <a:buClr>
                <a:srgbClr val="003462"/>
              </a:buClr>
              <a:buSzPts val="2800"/>
              <a:buFont typeface="Wingdings" panose="05000000000000000000" pitchFamily="2" charset="2"/>
              <a:buChar char="Ø"/>
            </a:pPr>
            <a:r>
              <a:rPr lang="en-US" sz="2400" dirty="0">
                <a:solidFill>
                  <a:srgbClr val="003462"/>
                </a:solidFill>
                <a:latin typeface="Roboto Condensed" panose="02000000000000000000" pitchFamily="2" charset="0"/>
                <a:ea typeface="Roboto Condensed" panose="02000000000000000000" pitchFamily="2" charset="0"/>
              </a:rPr>
              <a:t>Integrate the “three legs of the stool” into one Master Plan</a:t>
            </a:r>
          </a:p>
        </p:txBody>
      </p:sp>
      <p:sp>
        <p:nvSpPr>
          <p:cNvPr id="3" name="TextBox 2">
            <a:extLst>
              <a:ext uri="{FF2B5EF4-FFF2-40B4-BE49-F238E27FC236}">
                <a16:creationId xmlns:a16="http://schemas.microsoft.com/office/drawing/2014/main" id="{35EE4DA1-0474-F4AF-6433-D136053F4513}"/>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32181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BDF-A3CF-8444-ACED-042AD35955A2}"/>
              </a:ext>
            </a:extLst>
          </p:cNvPr>
          <p:cNvSpPr>
            <a:spLocks noGrp="1"/>
          </p:cNvSpPr>
          <p:nvPr>
            <p:ph type="ctrTitle"/>
          </p:nvPr>
        </p:nvSpPr>
        <p:spPr/>
        <p:txBody>
          <a:bodyPr/>
          <a:lstStyle/>
          <a:p>
            <a:r>
              <a:rPr lang="en-US" dirty="0"/>
              <a:t>Paradigm Shift #2</a:t>
            </a:r>
          </a:p>
        </p:txBody>
      </p:sp>
      <p:sp>
        <p:nvSpPr>
          <p:cNvPr id="4" name="Text Placeholder 3">
            <a:extLst>
              <a:ext uri="{FF2B5EF4-FFF2-40B4-BE49-F238E27FC236}">
                <a16:creationId xmlns:a16="http://schemas.microsoft.com/office/drawing/2014/main" id="{B8E5FA14-76CB-1144-8703-A5207574C62B}"/>
              </a:ext>
            </a:extLst>
          </p:cNvPr>
          <p:cNvSpPr>
            <a:spLocks noGrp="1"/>
          </p:cNvSpPr>
          <p:nvPr>
            <p:ph type="body" sz="quarter" idx="12"/>
          </p:nvPr>
        </p:nvSpPr>
        <p:spPr>
          <a:xfrm>
            <a:off x="888998" y="2475130"/>
            <a:ext cx="3638613" cy="464090"/>
          </a:xfrm>
        </p:spPr>
        <p:txBody>
          <a:bodyPr/>
          <a:lstStyle/>
          <a:p>
            <a:r>
              <a:rPr lang="en-US" dirty="0"/>
              <a:t>Value is All About </a:t>
            </a:r>
            <a:r>
              <a:rPr lang="en-US" i="1" dirty="0"/>
              <a:t>TransferAbility</a:t>
            </a:r>
          </a:p>
        </p:txBody>
      </p:sp>
      <p:sp>
        <p:nvSpPr>
          <p:cNvPr id="5" name="TextBox 4">
            <a:extLst>
              <a:ext uri="{FF2B5EF4-FFF2-40B4-BE49-F238E27FC236}">
                <a16:creationId xmlns:a16="http://schemas.microsoft.com/office/drawing/2014/main" id="{6E1771BD-AB60-429A-86C7-3F3E0340CFE1}"/>
              </a:ext>
            </a:extLst>
          </p:cNvPr>
          <p:cNvSpPr txBox="1"/>
          <p:nvPr/>
        </p:nvSpPr>
        <p:spPr>
          <a:xfrm>
            <a:off x="888998" y="3918781"/>
            <a:ext cx="11491329" cy="2067233"/>
          </a:xfrm>
          <a:prstGeom prst="rect">
            <a:avLst/>
          </a:prstGeom>
          <a:noFill/>
        </p:spPr>
        <p:txBody>
          <a:bodyPr wrap="square" rtlCol="0">
            <a:spAutoFit/>
          </a:bodyPr>
          <a:lstStyle/>
          <a:p>
            <a:pPr marL="685800" lvl="0" indent="-685800" algn="l" rtl="0">
              <a:spcBef>
                <a:spcPts val="1000"/>
              </a:spcBef>
              <a:spcAft>
                <a:spcPts val="0"/>
              </a:spcAft>
              <a:buClr>
                <a:srgbClr val="003462"/>
              </a:buClr>
              <a:buSzPts val="2800"/>
              <a:buFont typeface="Wingdings" panose="05000000000000000000" pitchFamily="2" charset="2"/>
              <a:buChar char="Ø"/>
            </a:pPr>
            <a:r>
              <a:rPr lang="en-US" sz="4000" dirty="0">
                <a:solidFill>
                  <a:srgbClr val="003462"/>
                </a:solidFill>
                <a:latin typeface="Roboto Condensed" panose="02000000000000000000" pitchFamily="2" charset="0"/>
                <a:ea typeface="Roboto Condensed" panose="02000000000000000000" pitchFamily="2" charset="0"/>
              </a:rPr>
              <a:t>Optimizing </a:t>
            </a:r>
            <a:r>
              <a:rPr lang="en-US" sz="4000" b="1" u="sng" dirty="0">
                <a:solidFill>
                  <a:srgbClr val="003462"/>
                </a:solidFill>
                <a:latin typeface="Roboto Condensed" panose="02000000000000000000" pitchFamily="2" charset="0"/>
                <a:ea typeface="Roboto Condensed" panose="02000000000000000000" pitchFamily="2" charset="0"/>
              </a:rPr>
              <a:t>Value</a:t>
            </a:r>
            <a:r>
              <a:rPr lang="en-US" sz="4000" dirty="0">
                <a:solidFill>
                  <a:srgbClr val="003462"/>
                </a:solidFill>
                <a:latin typeface="Roboto Condensed" panose="02000000000000000000" pitchFamily="2" charset="0"/>
                <a:ea typeface="Roboto Condensed" panose="02000000000000000000" pitchFamily="2" charset="0"/>
              </a:rPr>
              <a:t> should be primary goal</a:t>
            </a:r>
          </a:p>
          <a:p>
            <a:pPr marL="685800" lvl="0" indent="-685800" algn="l" rtl="0">
              <a:spcBef>
                <a:spcPts val="1000"/>
              </a:spcBef>
              <a:spcAft>
                <a:spcPts val="0"/>
              </a:spcAft>
              <a:buClr>
                <a:srgbClr val="003462"/>
              </a:buClr>
              <a:buSzPts val="2800"/>
              <a:buFont typeface="Wingdings" panose="05000000000000000000" pitchFamily="2" charset="2"/>
              <a:buChar char="Ø"/>
            </a:pPr>
            <a:r>
              <a:rPr lang="en-US" sz="4000" dirty="0">
                <a:solidFill>
                  <a:srgbClr val="003462"/>
                </a:solidFill>
                <a:latin typeface="Roboto Condensed" panose="02000000000000000000" pitchFamily="2" charset="0"/>
                <a:ea typeface="Roboto Condensed" panose="02000000000000000000" pitchFamily="2" charset="0"/>
              </a:rPr>
              <a:t>Both </a:t>
            </a:r>
            <a:r>
              <a:rPr lang="en-US" sz="4000" b="1" u="sng" dirty="0">
                <a:solidFill>
                  <a:srgbClr val="003462"/>
                </a:solidFill>
                <a:latin typeface="Roboto Condensed" panose="02000000000000000000" pitchFamily="2" charset="0"/>
                <a:ea typeface="Roboto Condensed" panose="02000000000000000000" pitchFamily="2" charset="0"/>
              </a:rPr>
              <a:t>Value</a:t>
            </a:r>
            <a:r>
              <a:rPr lang="en-US" sz="4000" dirty="0">
                <a:solidFill>
                  <a:srgbClr val="003462"/>
                </a:solidFill>
                <a:latin typeface="Roboto Condensed" panose="02000000000000000000" pitchFamily="2" charset="0"/>
                <a:ea typeface="Roboto Condensed" panose="02000000000000000000" pitchFamily="2" charset="0"/>
              </a:rPr>
              <a:t> AND </a:t>
            </a:r>
            <a:r>
              <a:rPr lang="en-US" sz="4000" b="1" u="sng" dirty="0">
                <a:solidFill>
                  <a:srgbClr val="003462"/>
                </a:solidFill>
                <a:latin typeface="Roboto Condensed" panose="02000000000000000000" pitchFamily="2" charset="0"/>
                <a:ea typeface="Roboto Condensed" panose="02000000000000000000" pitchFamily="2" charset="0"/>
              </a:rPr>
              <a:t>Income</a:t>
            </a:r>
            <a:r>
              <a:rPr lang="en-US" sz="4000" dirty="0">
                <a:solidFill>
                  <a:srgbClr val="003462"/>
                </a:solidFill>
                <a:latin typeface="Roboto Condensed" panose="02000000000000000000" pitchFamily="2" charset="0"/>
                <a:ea typeface="Roboto Condensed" panose="02000000000000000000" pitchFamily="2" charset="0"/>
              </a:rPr>
              <a:t> possible but only if you focus on </a:t>
            </a:r>
            <a:r>
              <a:rPr lang="en-US" sz="4000" b="1" u="sng" dirty="0">
                <a:solidFill>
                  <a:srgbClr val="003462"/>
                </a:solidFill>
                <a:latin typeface="Roboto Condensed" panose="02000000000000000000" pitchFamily="2" charset="0"/>
                <a:ea typeface="Roboto Condensed" panose="02000000000000000000" pitchFamily="2" charset="0"/>
              </a:rPr>
              <a:t>Value</a:t>
            </a:r>
            <a:r>
              <a:rPr lang="en-US" sz="4000" dirty="0">
                <a:solidFill>
                  <a:srgbClr val="003462"/>
                </a:solidFill>
                <a:latin typeface="Roboto Condensed" panose="02000000000000000000" pitchFamily="2" charset="0"/>
                <a:ea typeface="Roboto Condensed" panose="02000000000000000000" pitchFamily="2" charset="0"/>
              </a:rPr>
              <a:t> first</a:t>
            </a:r>
          </a:p>
        </p:txBody>
      </p:sp>
      <p:sp>
        <p:nvSpPr>
          <p:cNvPr id="3" name="TextBox 2">
            <a:extLst>
              <a:ext uri="{FF2B5EF4-FFF2-40B4-BE49-F238E27FC236}">
                <a16:creationId xmlns:a16="http://schemas.microsoft.com/office/drawing/2014/main" id="{604D6F01-A511-83C9-9E0E-DB781EB652CA}"/>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5509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BDF-A3CF-8444-ACED-042AD35955A2}"/>
              </a:ext>
            </a:extLst>
          </p:cNvPr>
          <p:cNvSpPr>
            <a:spLocks noGrp="1"/>
          </p:cNvSpPr>
          <p:nvPr>
            <p:ph type="ctrTitle"/>
          </p:nvPr>
        </p:nvSpPr>
        <p:spPr/>
        <p:txBody>
          <a:bodyPr/>
          <a:lstStyle/>
          <a:p>
            <a:r>
              <a:rPr lang="en-US" dirty="0"/>
              <a:t>Paradigm Shift #3</a:t>
            </a:r>
          </a:p>
        </p:txBody>
      </p:sp>
      <p:sp>
        <p:nvSpPr>
          <p:cNvPr id="4" name="Text Placeholder 3">
            <a:extLst>
              <a:ext uri="{FF2B5EF4-FFF2-40B4-BE49-F238E27FC236}">
                <a16:creationId xmlns:a16="http://schemas.microsoft.com/office/drawing/2014/main" id="{B8E5FA14-76CB-1144-8703-A5207574C62B}"/>
              </a:ext>
            </a:extLst>
          </p:cNvPr>
          <p:cNvSpPr>
            <a:spLocks noGrp="1"/>
          </p:cNvSpPr>
          <p:nvPr>
            <p:ph type="body" sz="quarter" idx="12"/>
          </p:nvPr>
        </p:nvSpPr>
        <p:spPr>
          <a:xfrm>
            <a:off x="888998" y="2475130"/>
            <a:ext cx="3185851" cy="464090"/>
          </a:xfrm>
        </p:spPr>
        <p:txBody>
          <a:bodyPr/>
          <a:lstStyle/>
          <a:p>
            <a:r>
              <a:rPr lang="en-US" dirty="0"/>
              <a:t>Adopt a Common Framework</a:t>
            </a:r>
          </a:p>
        </p:txBody>
      </p:sp>
      <p:sp>
        <p:nvSpPr>
          <p:cNvPr id="5" name="TextBox 4">
            <a:extLst>
              <a:ext uri="{FF2B5EF4-FFF2-40B4-BE49-F238E27FC236}">
                <a16:creationId xmlns:a16="http://schemas.microsoft.com/office/drawing/2014/main" id="{6E1771BD-AB60-429A-86C7-3F3E0340CFE1}"/>
              </a:ext>
            </a:extLst>
          </p:cNvPr>
          <p:cNvSpPr txBox="1"/>
          <p:nvPr/>
        </p:nvSpPr>
        <p:spPr>
          <a:xfrm>
            <a:off x="833637" y="4083764"/>
            <a:ext cx="10524726" cy="1588127"/>
          </a:xfrm>
          <a:prstGeom prst="rect">
            <a:avLst/>
          </a:prstGeom>
          <a:noFill/>
        </p:spPr>
        <p:txBody>
          <a:bodyPr wrap="square" rtlCol="0">
            <a:spAutoFit/>
          </a:bodyPr>
          <a:lstStyle/>
          <a:p>
            <a:pPr marL="502920" marR="0" lvl="1" indent="0" algn="l" defTabSz="914400" rtl="0" eaLnBrk="1" fontAlgn="auto" latinLnBrk="0" hangingPunct="1">
              <a:lnSpc>
                <a:spcPct val="90000"/>
              </a:lnSpc>
              <a:spcBef>
                <a:spcPts val="250"/>
              </a:spcBef>
              <a:spcAft>
                <a:spcPts val="250"/>
              </a:spcAft>
              <a:buClr>
                <a:prstClr val="white"/>
              </a:buClr>
              <a:buSzTx/>
              <a:buFont typeface="Wingdings 2" pitchFamily="18" charset="2"/>
              <a:buNone/>
              <a:tabLst/>
              <a:defRPr/>
            </a:pPr>
            <a:r>
              <a:rPr kumimoji="0" lang="en-US" sz="3600" b="0" i="0" u="none" strike="noStrike" kern="1200" cap="none" spc="0" normalizeH="0" baseline="0" noProof="0" dirty="0">
                <a:ln>
                  <a:noFill/>
                </a:ln>
                <a:solidFill>
                  <a:srgbClr val="003462"/>
                </a:solidFill>
                <a:effectLst/>
                <a:uLnTx/>
                <a:uFillTx/>
                <a:latin typeface="Roboto Condensed" panose="02000000000000000000" pitchFamily="2" charset="0"/>
                <a:ea typeface="Roboto Condensed" panose="02000000000000000000" pitchFamily="2" charset="0"/>
                <a:cs typeface="Segoe UI Light" panose="020B0502040204020203" pitchFamily="34" charset="0"/>
              </a:rPr>
              <a:t>The </a:t>
            </a:r>
            <a:r>
              <a:rPr kumimoji="0" lang="en-US" sz="3600" b="1" u="sng" strike="noStrike" kern="1200" cap="none" spc="0" normalizeH="0" baseline="0" noProof="0" dirty="0">
                <a:ln>
                  <a:noFill/>
                </a:ln>
                <a:solidFill>
                  <a:srgbClr val="003462"/>
                </a:solidFill>
                <a:effectLst/>
                <a:uLnTx/>
                <a:uFillTx/>
                <a:latin typeface="Roboto Condensed" panose="02000000000000000000" pitchFamily="2" charset="0"/>
                <a:ea typeface="Roboto Condensed" panose="02000000000000000000" pitchFamily="2" charset="0"/>
                <a:cs typeface="Segoe UI Light" panose="020B0502040204020203" pitchFamily="34" charset="0"/>
              </a:rPr>
              <a:t>Value Acceleration Methodology™</a:t>
            </a:r>
            <a:r>
              <a:rPr kumimoji="0" lang="en-US" sz="3600" b="1" strike="noStrike" kern="1200" cap="none" spc="0" normalizeH="0" baseline="0" noProof="0" dirty="0">
                <a:ln>
                  <a:noFill/>
                </a:ln>
                <a:solidFill>
                  <a:srgbClr val="003462"/>
                </a:solidFill>
                <a:effectLst/>
                <a:uLnTx/>
                <a:uFillTx/>
                <a:latin typeface="Roboto Condensed" panose="02000000000000000000" pitchFamily="2" charset="0"/>
                <a:ea typeface="Roboto Condensed" panose="02000000000000000000" pitchFamily="2" charset="0"/>
                <a:cs typeface="Segoe UI Light" panose="020B0502040204020203" pitchFamily="34" charset="0"/>
              </a:rPr>
              <a:t> </a:t>
            </a:r>
            <a:r>
              <a:rPr kumimoji="0" lang="en-US" sz="3600" b="0" i="0" u="none" strike="noStrike" kern="1200" cap="none" spc="0" normalizeH="0" baseline="0" noProof="0" dirty="0">
                <a:ln>
                  <a:noFill/>
                </a:ln>
                <a:solidFill>
                  <a:srgbClr val="003462"/>
                </a:solidFill>
                <a:effectLst/>
                <a:uLnTx/>
                <a:uFillTx/>
                <a:latin typeface="Roboto Condensed" panose="02000000000000000000" pitchFamily="2" charset="0"/>
                <a:ea typeface="Roboto Condensed" panose="02000000000000000000" pitchFamily="2" charset="0"/>
                <a:cs typeface="Segoe UI Light" panose="020B0502040204020203" pitchFamily="34" charset="0"/>
              </a:rPr>
              <a:t>is a proven process that focuses on value growth and aligning business, personal, and financial goals.</a:t>
            </a:r>
            <a:endParaRPr kumimoji="0" lang="en-US" sz="3600" b="0" i="1" u="sng" strike="noStrike" kern="1200" cap="none" spc="0" normalizeH="0" baseline="0" noProof="0" dirty="0">
              <a:ln>
                <a:noFill/>
              </a:ln>
              <a:solidFill>
                <a:srgbClr val="003462"/>
              </a:solidFill>
              <a:effectLst/>
              <a:uLnTx/>
              <a:uFillTx/>
              <a:latin typeface="Roboto Condensed" panose="02000000000000000000" pitchFamily="2" charset="0"/>
              <a:ea typeface="Roboto Condensed" panose="02000000000000000000" pitchFamily="2" charset="0"/>
              <a:cs typeface="Segoe UI Light" panose="020B0502040204020203" pitchFamily="34" charset="0"/>
            </a:endParaRPr>
          </a:p>
        </p:txBody>
      </p:sp>
      <p:sp>
        <p:nvSpPr>
          <p:cNvPr id="3" name="TextBox 2">
            <a:extLst>
              <a:ext uri="{FF2B5EF4-FFF2-40B4-BE49-F238E27FC236}">
                <a16:creationId xmlns:a16="http://schemas.microsoft.com/office/drawing/2014/main" id="{041590F3-6834-3FB4-19B3-98FE12D5D9A8}"/>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1047099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096001" y="1718881"/>
            <a:ext cx="5354638" cy="4075494"/>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rgbClr val="183761"/>
              </a:buClr>
              <a:buSzPts val="2800"/>
              <a:buNone/>
            </a:pPr>
            <a:endParaRPr/>
          </a:p>
        </p:txBody>
      </p:sp>
      <p:sp>
        <p:nvSpPr>
          <p:cNvPr id="240" name="Google Shape;24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41" name="Google Shape;241;p20"/>
          <p:cNvSpPr txBox="1">
            <a:spLocks noGrp="1"/>
          </p:cNvSpPr>
          <p:nvPr>
            <p:ph type="body" idx="2"/>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The Value Acceleration Methodology </a:t>
            </a:r>
            <a:endParaRPr/>
          </a:p>
        </p:txBody>
      </p:sp>
      <p:pic>
        <p:nvPicPr>
          <p:cNvPr id="242" name="Google Shape;242;p20" descr="Timeline&#10;&#10;Description automatically generated"/>
          <p:cNvPicPr preferRelativeResize="0">
            <a:picLocks noGrp="1"/>
          </p:cNvPicPr>
          <p:nvPr>
            <p:ph type="pic" idx="3"/>
          </p:nvPr>
        </p:nvPicPr>
        <p:blipFill rotWithShape="1">
          <a:blip r:embed="rId3">
            <a:alphaModFix/>
          </a:blip>
          <a:srcRect l="-259" t="13515" r="240"/>
          <a:stretch/>
        </p:blipFill>
        <p:spPr>
          <a:xfrm>
            <a:off x="453770" y="926840"/>
            <a:ext cx="11284460" cy="5931159"/>
          </a:xfrm>
          <a:prstGeom prst="rect">
            <a:avLst/>
          </a:prstGeom>
          <a:noFill/>
          <a:ln>
            <a:noFill/>
          </a:ln>
        </p:spPr>
      </p:pic>
      <p:sp>
        <p:nvSpPr>
          <p:cNvPr id="2" name="TextBox 1">
            <a:extLst>
              <a:ext uri="{FF2B5EF4-FFF2-40B4-BE49-F238E27FC236}">
                <a16:creationId xmlns:a16="http://schemas.microsoft.com/office/drawing/2014/main" id="{5C00A0C7-C88C-9FD1-8972-2216C423CBEF}"/>
              </a:ext>
            </a:extLst>
          </p:cNvPr>
          <p:cNvSpPr txBox="1"/>
          <p:nvPr/>
        </p:nvSpPr>
        <p:spPr>
          <a:xfrm>
            <a:off x="365089" y="6633791"/>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48" name="Google Shape;248;p21"/>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dirty="0"/>
              <a:t>Services and Billing Opportunity Examples*</a:t>
            </a:r>
            <a:endParaRPr dirty="0"/>
          </a:p>
        </p:txBody>
      </p:sp>
      <p:sp>
        <p:nvSpPr>
          <p:cNvPr id="51" name="TextBox 50">
            <a:extLst>
              <a:ext uri="{FF2B5EF4-FFF2-40B4-BE49-F238E27FC236}">
                <a16:creationId xmlns:a16="http://schemas.microsoft.com/office/drawing/2014/main" id="{A5F67229-141D-604C-9546-F8D401E8C25F}"/>
              </a:ext>
            </a:extLst>
          </p:cNvPr>
          <p:cNvSpPr txBox="1"/>
          <p:nvPr/>
        </p:nvSpPr>
        <p:spPr>
          <a:xfrm>
            <a:off x="1616242" y="1245268"/>
            <a:ext cx="4547936" cy="4154984"/>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dirty="0">
                <a:solidFill>
                  <a:srgbClr val="003462"/>
                </a:solidFill>
                <a:latin typeface="Roboto Condensed"/>
                <a:ea typeface="Roboto Condensed"/>
              </a:rPr>
              <a:t>Business Valuation</a:t>
            </a:r>
            <a:endParaRPr lang="en-US" sz="2400" dirty="0">
              <a:solidFill>
                <a:srgbClr val="003462"/>
              </a:solidFill>
            </a:endParaRPr>
          </a:p>
          <a:p>
            <a:pPr marL="342900" indent="-342900">
              <a:buFont typeface="Wingdings"/>
              <a:buChar char="Ø"/>
            </a:pPr>
            <a:r>
              <a:rPr lang="en-US" sz="2400" dirty="0">
                <a:solidFill>
                  <a:srgbClr val="003462"/>
                </a:solidFill>
                <a:latin typeface="Roboto Condensed"/>
                <a:ea typeface="Roboto Condensed"/>
              </a:rPr>
              <a:t>Attractiveness &amp; Readiness Assessments</a:t>
            </a:r>
          </a:p>
          <a:p>
            <a:pPr marL="342900" indent="-342900">
              <a:buFont typeface="Wingdings"/>
              <a:buChar char="Ø"/>
            </a:pPr>
            <a:r>
              <a:rPr lang="en-US" sz="2400" dirty="0">
                <a:solidFill>
                  <a:srgbClr val="003462"/>
                </a:solidFill>
                <a:latin typeface="Roboto Condensed"/>
                <a:ea typeface="Roboto Condensed"/>
              </a:rPr>
              <a:t>Value Enhancement</a:t>
            </a:r>
          </a:p>
          <a:p>
            <a:pPr marL="342900" indent="-342900">
              <a:buFont typeface="Wingdings"/>
              <a:buChar char="Ø"/>
            </a:pPr>
            <a:r>
              <a:rPr lang="en-US" sz="2400" dirty="0">
                <a:solidFill>
                  <a:srgbClr val="003462"/>
                </a:solidFill>
                <a:latin typeface="Roboto Condensed"/>
                <a:ea typeface="Roboto Condensed"/>
              </a:rPr>
              <a:t>Strategic Planning</a:t>
            </a:r>
          </a:p>
          <a:p>
            <a:pPr marL="342900" indent="-342900">
              <a:buFont typeface="Wingdings"/>
              <a:buChar char="Ø"/>
            </a:pPr>
            <a:r>
              <a:rPr lang="en-US" sz="2400" dirty="0">
                <a:solidFill>
                  <a:srgbClr val="003462"/>
                </a:solidFill>
                <a:latin typeface="Roboto Condensed"/>
                <a:ea typeface="Roboto Condensed"/>
              </a:rPr>
              <a:t>Project Management</a:t>
            </a:r>
          </a:p>
          <a:p>
            <a:pPr marL="342900" indent="-342900">
              <a:buFont typeface="Wingdings"/>
              <a:buChar char="Ø"/>
            </a:pPr>
            <a:r>
              <a:rPr lang="en-US" sz="2400" dirty="0">
                <a:solidFill>
                  <a:srgbClr val="003462"/>
                </a:solidFill>
                <a:latin typeface="Roboto Condensed"/>
                <a:ea typeface="Roboto Condensed"/>
              </a:rPr>
              <a:t>Financial Planning</a:t>
            </a:r>
          </a:p>
          <a:p>
            <a:pPr marL="342900" indent="-342900">
              <a:buFont typeface="Wingdings"/>
              <a:buChar char="Ø"/>
            </a:pPr>
            <a:r>
              <a:rPr lang="en-US" sz="2400" dirty="0">
                <a:solidFill>
                  <a:srgbClr val="003462"/>
                </a:solidFill>
                <a:latin typeface="Roboto Condensed"/>
                <a:ea typeface="Roboto Condensed"/>
              </a:rPr>
              <a:t>Audit</a:t>
            </a:r>
          </a:p>
          <a:p>
            <a:pPr marL="342900" indent="-342900">
              <a:buFont typeface="Wingdings"/>
              <a:buChar char="Ø"/>
            </a:pPr>
            <a:r>
              <a:rPr lang="en-US" sz="2400" dirty="0">
                <a:solidFill>
                  <a:srgbClr val="003462"/>
                </a:solidFill>
                <a:latin typeface="Roboto Condensed"/>
                <a:ea typeface="Roboto Condensed"/>
              </a:rPr>
              <a:t>Banking / Financing</a:t>
            </a:r>
          </a:p>
          <a:p>
            <a:pPr marL="342900" indent="-342900">
              <a:buFont typeface="Wingdings"/>
              <a:buChar char="Ø"/>
            </a:pPr>
            <a:r>
              <a:rPr lang="en-US" sz="2400" dirty="0">
                <a:solidFill>
                  <a:srgbClr val="003462"/>
                </a:solidFill>
                <a:latin typeface="Roboto Condensed"/>
                <a:ea typeface="Roboto Condensed"/>
              </a:rPr>
              <a:t>Exit Option Analysis &amp; related specialists</a:t>
            </a:r>
          </a:p>
        </p:txBody>
      </p:sp>
      <p:sp>
        <p:nvSpPr>
          <p:cNvPr id="52" name="TextBox 51">
            <a:extLst>
              <a:ext uri="{FF2B5EF4-FFF2-40B4-BE49-F238E27FC236}">
                <a16:creationId xmlns:a16="http://schemas.microsoft.com/office/drawing/2014/main" id="{16B114E2-05C6-6E6C-AE5F-09578BCCA7EA}"/>
              </a:ext>
            </a:extLst>
          </p:cNvPr>
          <p:cNvSpPr txBox="1"/>
          <p:nvPr/>
        </p:nvSpPr>
        <p:spPr>
          <a:xfrm>
            <a:off x="2207795" y="5401176"/>
            <a:ext cx="2743200" cy="83099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dirty="0">
                <a:solidFill>
                  <a:srgbClr val="003462"/>
                </a:solidFill>
                <a:latin typeface="Roboto Condensed"/>
                <a:ea typeface="Roboto Condensed"/>
              </a:rPr>
              <a:t>M&amp;A Services</a:t>
            </a:r>
            <a:endParaRPr lang="en-US">
              <a:solidFill>
                <a:srgbClr val="003462"/>
              </a:solidFill>
            </a:endParaRPr>
          </a:p>
          <a:p>
            <a:pPr marL="285750" indent="-285750">
              <a:buFont typeface="Wingdings"/>
              <a:buChar char="Ø"/>
            </a:pPr>
            <a:r>
              <a:rPr lang="en-US" sz="1600" dirty="0">
                <a:solidFill>
                  <a:srgbClr val="003462"/>
                </a:solidFill>
                <a:latin typeface="Roboto Condensed"/>
                <a:ea typeface="Roboto Condensed"/>
              </a:rPr>
              <a:t>ESOP Services</a:t>
            </a:r>
          </a:p>
          <a:p>
            <a:pPr marL="285750" indent="-285750">
              <a:buFont typeface="Wingdings"/>
              <a:buChar char="Ø"/>
            </a:pPr>
            <a:r>
              <a:rPr lang="en-US" sz="1600" dirty="0">
                <a:solidFill>
                  <a:srgbClr val="003462"/>
                </a:solidFill>
                <a:latin typeface="Roboto Condensed"/>
                <a:ea typeface="Roboto Condensed"/>
              </a:rPr>
              <a:t>Family</a:t>
            </a:r>
          </a:p>
        </p:txBody>
      </p:sp>
      <p:sp>
        <p:nvSpPr>
          <p:cNvPr id="53" name="TextBox 52">
            <a:extLst>
              <a:ext uri="{FF2B5EF4-FFF2-40B4-BE49-F238E27FC236}">
                <a16:creationId xmlns:a16="http://schemas.microsoft.com/office/drawing/2014/main" id="{631099CD-1F3A-4F40-E91E-98B8FFC9B902}"/>
              </a:ext>
            </a:extLst>
          </p:cNvPr>
          <p:cNvSpPr txBox="1"/>
          <p:nvPr/>
        </p:nvSpPr>
        <p:spPr>
          <a:xfrm>
            <a:off x="6819900" y="1245269"/>
            <a:ext cx="4933950" cy="4154984"/>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Ø"/>
            </a:pPr>
            <a:r>
              <a:rPr lang="en-US" sz="2400" dirty="0">
                <a:solidFill>
                  <a:srgbClr val="003462"/>
                </a:solidFill>
                <a:latin typeface="Roboto Condensed"/>
                <a:ea typeface="Roboto Condensed"/>
              </a:rPr>
              <a:t>Contingency Planning</a:t>
            </a:r>
            <a:endParaRPr lang="en-US" sz="2400" dirty="0">
              <a:solidFill>
                <a:srgbClr val="003462"/>
              </a:solidFill>
            </a:endParaRPr>
          </a:p>
          <a:p>
            <a:pPr marL="457200" indent="-457200">
              <a:buFont typeface="Wingdings"/>
              <a:buChar char="Ø"/>
            </a:pPr>
            <a:r>
              <a:rPr lang="en-US" sz="2400" dirty="0">
                <a:solidFill>
                  <a:srgbClr val="003462"/>
                </a:solidFill>
                <a:latin typeface="Roboto Condensed"/>
                <a:ea typeface="Roboto Condensed"/>
              </a:rPr>
              <a:t>Insurance</a:t>
            </a:r>
          </a:p>
          <a:p>
            <a:pPr marL="457200" indent="-457200">
              <a:buFont typeface="Wingdings"/>
              <a:buChar char="Ø"/>
            </a:pPr>
            <a:r>
              <a:rPr lang="en-US" sz="2400" dirty="0">
                <a:solidFill>
                  <a:srgbClr val="003462"/>
                </a:solidFill>
                <a:latin typeface="Roboto Condensed"/>
                <a:ea typeface="Roboto Condensed"/>
              </a:rPr>
              <a:t>Charitable Gift Planning</a:t>
            </a:r>
          </a:p>
          <a:p>
            <a:pPr marL="457200" indent="-457200">
              <a:buFont typeface="Wingdings"/>
              <a:buChar char="Ø"/>
            </a:pPr>
            <a:r>
              <a:rPr lang="en-US" sz="2400" dirty="0">
                <a:solidFill>
                  <a:srgbClr val="003462"/>
                </a:solidFill>
                <a:latin typeface="Roboto Condensed"/>
                <a:ea typeface="Roboto Condensed"/>
              </a:rPr>
              <a:t>Tax Planning</a:t>
            </a:r>
          </a:p>
          <a:p>
            <a:pPr marL="457200" indent="-457200">
              <a:buFont typeface="Wingdings"/>
              <a:buChar char="Ø"/>
            </a:pPr>
            <a:r>
              <a:rPr lang="en-US" sz="2400" dirty="0">
                <a:solidFill>
                  <a:srgbClr val="003462"/>
                </a:solidFill>
                <a:latin typeface="Roboto Condensed"/>
                <a:ea typeface="Roboto Condensed"/>
              </a:rPr>
              <a:t>Estate Planning</a:t>
            </a:r>
          </a:p>
          <a:p>
            <a:pPr marL="457200" indent="-457200">
              <a:buFont typeface="Wingdings"/>
              <a:buChar char="Ø"/>
            </a:pPr>
            <a:r>
              <a:rPr lang="en-US" sz="2400" dirty="0">
                <a:solidFill>
                  <a:srgbClr val="003462"/>
                </a:solidFill>
                <a:latin typeface="Roboto Condensed"/>
                <a:ea typeface="Roboto Condensed"/>
              </a:rPr>
              <a:t>Preliminary Due Diligence</a:t>
            </a:r>
          </a:p>
          <a:p>
            <a:pPr marL="457200" indent="-457200">
              <a:buFont typeface="Wingdings"/>
              <a:buChar char="Ø"/>
            </a:pPr>
            <a:r>
              <a:rPr lang="en-US" sz="2400" dirty="0">
                <a:solidFill>
                  <a:srgbClr val="003462"/>
                </a:solidFill>
                <a:latin typeface="Roboto Condensed"/>
                <a:ea typeface="Roboto Condensed"/>
              </a:rPr>
              <a:t>Net Proceeds Analysis</a:t>
            </a:r>
          </a:p>
          <a:p>
            <a:pPr marL="457200" indent="-457200">
              <a:buFont typeface="Wingdings"/>
              <a:buChar char="Ø"/>
            </a:pPr>
            <a:r>
              <a:rPr lang="en-US" sz="2400" dirty="0">
                <a:solidFill>
                  <a:srgbClr val="003462"/>
                </a:solidFill>
                <a:latin typeface="Roboto Condensed"/>
                <a:ea typeface="Roboto Condensed"/>
              </a:rPr>
              <a:t>Legal </a:t>
            </a:r>
          </a:p>
          <a:p>
            <a:pPr marL="457200" indent="-457200">
              <a:buFont typeface="Wingdings"/>
              <a:buChar char="Ø"/>
            </a:pPr>
            <a:r>
              <a:rPr lang="en-US" sz="2400" dirty="0">
                <a:solidFill>
                  <a:srgbClr val="003462"/>
                </a:solidFill>
                <a:latin typeface="Roboto Condensed"/>
                <a:ea typeface="Roboto Condensed"/>
              </a:rPr>
              <a:t>Real Estate</a:t>
            </a:r>
          </a:p>
          <a:p>
            <a:pPr marL="457200" indent="-457200">
              <a:buFont typeface="Wingdings"/>
              <a:buChar char="Ø"/>
            </a:pPr>
            <a:r>
              <a:rPr lang="en-US" sz="2400" dirty="0">
                <a:solidFill>
                  <a:srgbClr val="003462"/>
                </a:solidFill>
                <a:latin typeface="Roboto Condensed"/>
                <a:ea typeface="Roboto Condensed"/>
              </a:rPr>
              <a:t>Health/Age Management</a:t>
            </a:r>
          </a:p>
          <a:p>
            <a:pPr marL="457200" indent="-457200">
              <a:buFont typeface="Wingdings"/>
              <a:buChar char="Ø"/>
            </a:pPr>
            <a:r>
              <a:rPr lang="en-US" sz="2400" dirty="0">
                <a:solidFill>
                  <a:srgbClr val="003462"/>
                </a:solidFill>
                <a:latin typeface="Roboto Condensed"/>
                <a:ea typeface="Roboto Condensed"/>
              </a:rPr>
              <a:t>Functional Specialists</a:t>
            </a:r>
          </a:p>
        </p:txBody>
      </p:sp>
      <p:sp>
        <p:nvSpPr>
          <p:cNvPr id="55" name="TextBox 54">
            <a:extLst>
              <a:ext uri="{FF2B5EF4-FFF2-40B4-BE49-F238E27FC236}">
                <a16:creationId xmlns:a16="http://schemas.microsoft.com/office/drawing/2014/main" id="{7DF8A624-C36E-C04D-CAD5-582926E29582}"/>
              </a:ext>
            </a:extLst>
          </p:cNvPr>
          <p:cNvSpPr txBox="1"/>
          <p:nvPr/>
        </p:nvSpPr>
        <p:spPr>
          <a:xfrm>
            <a:off x="7235992" y="5401176"/>
            <a:ext cx="2743200" cy="83099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dirty="0">
                <a:solidFill>
                  <a:srgbClr val="003462"/>
                </a:solidFill>
                <a:latin typeface="Roboto Condensed"/>
                <a:ea typeface="Roboto Condensed"/>
              </a:rPr>
              <a:t>HR / Benefits</a:t>
            </a:r>
            <a:endParaRPr lang="en-US">
              <a:solidFill>
                <a:srgbClr val="003462"/>
              </a:solidFill>
            </a:endParaRPr>
          </a:p>
          <a:p>
            <a:pPr marL="285750" indent="-285750">
              <a:buFont typeface="Wingdings"/>
              <a:buChar char="Ø"/>
            </a:pPr>
            <a:r>
              <a:rPr lang="en-US" sz="1600" dirty="0">
                <a:solidFill>
                  <a:srgbClr val="003462"/>
                </a:solidFill>
                <a:latin typeface="Roboto Condensed"/>
                <a:ea typeface="Roboto Condensed"/>
              </a:rPr>
              <a:t>Marketing</a:t>
            </a:r>
          </a:p>
          <a:p>
            <a:pPr marL="285750" indent="-285750">
              <a:buFont typeface="Wingdings"/>
              <a:buChar char="Ø"/>
            </a:pPr>
            <a:r>
              <a:rPr lang="en-US" sz="1600" dirty="0">
                <a:solidFill>
                  <a:srgbClr val="003462"/>
                </a:solidFill>
                <a:latin typeface="Roboto Condensed"/>
                <a:ea typeface="Roboto Condensed"/>
              </a:rPr>
              <a:t>Management Training</a:t>
            </a:r>
          </a:p>
        </p:txBody>
      </p:sp>
      <p:sp>
        <p:nvSpPr>
          <p:cNvPr id="3" name="TextBox 2">
            <a:extLst>
              <a:ext uri="{FF2B5EF4-FFF2-40B4-BE49-F238E27FC236}">
                <a16:creationId xmlns:a16="http://schemas.microsoft.com/office/drawing/2014/main" id="{8272F6C8-B3A0-457C-D71D-18C7014422A8}"/>
              </a:ext>
            </a:extLst>
          </p:cNvPr>
          <p:cNvSpPr txBox="1"/>
          <p:nvPr/>
        </p:nvSpPr>
        <p:spPr>
          <a:xfrm>
            <a:off x="738737" y="6220818"/>
            <a:ext cx="11155680" cy="430887"/>
          </a:xfrm>
          <a:prstGeom prst="rect">
            <a:avLst/>
          </a:prstGeom>
          <a:noFill/>
        </p:spPr>
        <p:txBody>
          <a:bodyPr wrap="square">
            <a:spAutoFit/>
          </a:bodyPr>
          <a:lstStyle/>
          <a:p>
            <a:r>
              <a:rPr lang="en-US" sz="1100" dirty="0"/>
              <a:t>*Services may only be offered by appropriately licensed and/or trained individuals within the Centers of Influence (e.g. CPAs, accountants, attorneys, business consultants, etc.). </a:t>
            </a:r>
          </a:p>
        </p:txBody>
      </p:sp>
      <p:sp>
        <p:nvSpPr>
          <p:cNvPr id="2" name="TextBox 1">
            <a:extLst>
              <a:ext uri="{FF2B5EF4-FFF2-40B4-BE49-F238E27FC236}">
                <a16:creationId xmlns:a16="http://schemas.microsoft.com/office/drawing/2014/main" id="{D9C55ACB-4814-3FC3-E2D5-4EAD90572A04}"/>
              </a:ext>
            </a:extLst>
          </p:cNvPr>
          <p:cNvSpPr txBox="1"/>
          <p:nvPr/>
        </p:nvSpPr>
        <p:spPr>
          <a:xfrm>
            <a:off x="206063" y="6595397"/>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1"/>
          <p:cNvPicPr preferRelativeResize="0"/>
          <p:nvPr/>
        </p:nvPicPr>
        <p:blipFill rotWithShape="1">
          <a:blip r:embed="rId3">
            <a:alphaModFix/>
          </a:blip>
          <a:srcRect l="8539" r="8538"/>
          <a:stretch/>
        </p:blipFill>
        <p:spPr>
          <a:xfrm>
            <a:off x="835025" y="1719263"/>
            <a:ext cx="5068888" cy="4075250"/>
          </a:xfrm>
          <a:prstGeom prst="rect">
            <a:avLst/>
          </a:prstGeom>
          <a:noFill/>
          <a:ln>
            <a:noFill/>
          </a:ln>
        </p:spPr>
      </p:pic>
      <p:sp>
        <p:nvSpPr>
          <p:cNvPr id="174" name="Google Shape;1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75" name="Google Shape;175;p11"/>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dirty="0"/>
              <a:t>Market Opportunity</a:t>
            </a:r>
            <a:endParaRPr dirty="0"/>
          </a:p>
        </p:txBody>
      </p:sp>
      <p:sp>
        <p:nvSpPr>
          <p:cNvPr id="176" name="Google Shape;176;p11"/>
          <p:cNvSpPr txBox="1"/>
          <p:nvPr/>
        </p:nvSpPr>
        <p:spPr>
          <a:xfrm>
            <a:off x="6096001" y="1718881"/>
            <a:ext cx="5354638" cy="40754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F65A4"/>
              </a:buClr>
              <a:buSzPts val="2800"/>
              <a:buFont typeface="Arial"/>
              <a:buNone/>
            </a:pPr>
            <a:r>
              <a:rPr lang="en-US" sz="2800" b="1" dirty="0">
                <a:solidFill>
                  <a:srgbClr val="0F65A4"/>
                </a:solidFill>
                <a:latin typeface="Roboto Condensed"/>
                <a:ea typeface="Roboto Condensed"/>
                <a:cs typeface="Roboto Condensed"/>
                <a:sym typeface="Roboto Condensed"/>
              </a:rPr>
              <a:t>Advisor Opportunity</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$1.4B of Wealth Transfer</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$140M financial planning fees</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$8M in ACC fees </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$8M in Legal fees</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$8M in Insurance fees</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$20M in Value Advisor fees</a:t>
            </a:r>
            <a:endParaRPr dirty="0"/>
          </a:p>
          <a:p>
            <a:pPr marL="457200" marR="0"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sz="2800" dirty="0">
                <a:solidFill>
                  <a:srgbClr val="183761"/>
                </a:solidFill>
                <a:latin typeface="Roboto Condensed"/>
                <a:ea typeface="Roboto Condensed"/>
                <a:cs typeface="Roboto Condensed"/>
                <a:sym typeface="Roboto Condensed"/>
              </a:rPr>
              <a:t>$70M+ in Transaction fees</a:t>
            </a:r>
            <a:endParaRPr dirty="0"/>
          </a:p>
        </p:txBody>
      </p:sp>
      <p:sp>
        <p:nvSpPr>
          <p:cNvPr id="2" name="TextBox 1">
            <a:extLst>
              <a:ext uri="{FF2B5EF4-FFF2-40B4-BE49-F238E27FC236}">
                <a16:creationId xmlns:a16="http://schemas.microsoft.com/office/drawing/2014/main" id="{10FD6908-DDE9-6843-E856-B76D5657D9B4}"/>
              </a:ext>
            </a:extLst>
          </p:cNvPr>
          <p:cNvSpPr txBox="1"/>
          <p:nvPr/>
        </p:nvSpPr>
        <p:spPr>
          <a:xfrm>
            <a:off x="137885" y="6277302"/>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5" name="Google Shape;2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66" name="Google Shape;266;p23"/>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The Role of EPI Chapters</a:t>
            </a:r>
            <a:endParaRPr/>
          </a:p>
        </p:txBody>
      </p:sp>
      <p:graphicFrame>
        <p:nvGraphicFramePr>
          <p:cNvPr id="4" name="Diagram 3">
            <a:extLst>
              <a:ext uri="{FF2B5EF4-FFF2-40B4-BE49-F238E27FC236}">
                <a16:creationId xmlns:a16="http://schemas.microsoft.com/office/drawing/2014/main" id="{1B7F5D3B-FD8A-484B-B026-F760181357A6}"/>
              </a:ext>
            </a:extLst>
          </p:cNvPr>
          <p:cNvGraphicFramePr/>
          <p:nvPr>
            <p:extLst>
              <p:ext uri="{D42A27DB-BD31-4B8C-83A1-F6EECF244321}">
                <p14:modId xmlns:p14="http://schemas.microsoft.com/office/powerpoint/2010/main" val="573008048"/>
              </p:ext>
            </p:extLst>
          </p:nvPr>
        </p:nvGraphicFramePr>
        <p:xfrm>
          <a:off x="2518276" y="1178315"/>
          <a:ext cx="7130383" cy="471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TextBox 324">
            <a:extLst>
              <a:ext uri="{FF2B5EF4-FFF2-40B4-BE49-F238E27FC236}">
                <a16:creationId xmlns:a16="http://schemas.microsoft.com/office/drawing/2014/main" id="{07647EC2-F73C-EBC7-912E-A8E68F96F3AA}"/>
              </a:ext>
            </a:extLst>
          </p:cNvPr>
          <p:cNvSpPr txBox="1"/>
          <p:nvPr/>
        </p:nvSpPr>
        <p:spPr>
          <a:xfrm>
            <a:off x="2057400" y="1576137"/>
            <a:ext cx="34851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Barlow Condensed Medium"/>
                <a:cs typeface="Segoe UI"/>
              </a:rPr>
              <a:t>Community Engagement</a:t>
            </a:r>
            <a:endParaRPr lang="en-US" sz="2000"/>
          </a:p>
          <a:p>
            <a:pPr algn="ctr"/>
            <a:r>
              <a:rPr lang="en-US" sz="2000" dirty="0">
                <a:solidFill>
                  <a:srgbClr val="FFFFFF"/>
                </a:solidFill>
                <a:latin typeface="Barlow Condensed Medium"/>
                <a:cs typeface="Segoe UI"/>
              </a:rPr>
              <a:t>And Education</a:t>
            </a:r>
          </a:p>
        </p:txBody>
      </p:sp>
      <p:sp>
        <p:nvSpPr>
          <p:cNvPr id="326" name="TextBox 325">
            <a:extLst>
              <a:ext uri="{FF2B5EF4-FFF2-40B4-BE49-F238E27FC236}">
                <a16:creationId xmlns:a16="http://schemas.microsoft.com/office/drawing/2014/main" id="{9A011E82-2C90-206E-C12A-DA71AC1F721A}"/>
              </a:ext>
            </a:extLst>
          </p:cNvPr>
          <p:cNvSpPr txBox="1"/>
          <p:nvPr/>
        </p:nvSpPr>
        <p:spPr>
          <a:xfrm>
            <a:off x="2428374" y="324551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latin typeface="Barlow Condensed Medium"/>
                <a:cs typeface="Segoe UI"/>
              </a:rPr>
              <a:t>Team-Play</a:t>
            </a:r>
            <a:endParaRPr lang="en-US" sz="2400"/>
          </a:p>
        </p:txBody>
      </p:sp>
      <p:sp>
        <p:nvSpPr>
          <p:cNvPr id="327" name="TextBox 326">
            <a:extLst>
              <a:ext uri="{FF2B5EF4-FFF2-40B4-BE49-F238E27FC236}">
                <a16:creationId xmlns:a16="http://schemas.microsoft.com/office/drawing/2014/main" id="{046425EA-C3E4-FACB-CA7F-B0AFE3267E01}"/>
              </a:ext>
            </a:extLst>
          </p:cNvPr>
          <p:cNvSpPr txBox="1"/>
          <p:nvPr/>
        </p:nvSpPr>
        <p:spPr>
          <a:xfrm>
            <a:off x="2428374" y="485975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latin typeface="Barlow Condensed Medium"/>
                <a:cs typeface="Segoe UI"/>
              </a:rPr>
              <a:t>Process Adoption</a:t>
            </a:r>
            <a:endParaRPr lang="en-US" sz="2400" dirty="0"/>
          </a:p>
        </p:txBody>
      </p:sp>
      <p:sp>
        <p:nvSpPr>
          <p:cNvPr id="2" name="TextBox 1">
            <a:extLst>
              <a:ext uri="{FF2B5EF4-FFF2-40B4-BE49-F238E27FC236}">
                <a16:creationId xmlns:a16="http://schemas.microsoft.com/office/drawing/2014/main" id="{C8A4206D-3544-A313-1734-60005F3902DB}"/>
              </a:ext>
            </a:extLst>
          </p:cNvPr>
          <p:cNvSpPr txBox="1"/>
          <p:nvPr/>
        </p:nvSpPr>
        <p:spPr>
          <a:xfrm>
            <a:off x="137885" y="6257436"/>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08" name="Google Shape;108;p3"/>
          <p:cNvSpPr txBox="1">
            <a:spLocks noGrp="1"/>
          </p:cNvSpPr>
          <p:nvPr>
            <p:ph type="body" idx="1"/>
          </p:nvPr>
        </p:nvSpPr>
        <p:spPr>
          <a:xfrm>
            <a:off x="6096000" y="2054173"/>
            <a:ext cx="5257800" cy="16133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3462"/>
              </a:buClr>
              <a:buSzPts val="4800"/>
              <a:buNone/>
            </a:pPr>
            <a:r>
              <a:rPr lang="en-US" b="1" dirty="0">
                <a:latin typeface="Barlow Condensed SemiBold"/>
                <a:ea typeface="Barlow Condensed SemiBold"/>
                <a:cs typeface="Barlow Condensed SemiBold"/>
                <a:sym typeface="Barlow Condensed SemiBold"/>
              </a:rPr>
              <a:t>Speaker Name</a:t>
            </a:r>
            <a:endParaRPr dirty="0"/>
          </a:p>
        </p:txBody>
      </p:sp>
      <p:sp>
        <p:nvSpPr>
          <p:cNvPr id="109" name="Google Shape;109;p3"/>
          <p:cNvSpPr txBox="1">
            <a:spLocks noGrp="1"/>
          </p:cNvSpPr>
          <p:nvPr>
            <p:ph type="body" idx="3"/>
          </p:nvPr>
        </p:nvSpPr>
        <p:spPr>
          <a:xfrm>
            <a:off x="6096000" y="3761592"/>
            <a:ext cx="5257800" cy="2306567"/>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183761"/>
              </a:buClr>
              <a:buSzPts val="1800"/>
              <a:buFont typeface="Wingdings" panose="05000000000000000000" pitchFamily="2" charset="2"/>
              <a:buChar char="Ø"/>
            </a:pPr>
            <a:r>
              <a:rPr lang="en-US" dirty="0"/>
              <a:t>Brief Accolades</a:t>
            </a:r>
          </a:p>
          <a:p>
            <a:pPr marL="285750" lvl="0" indent="-285750" algn="l" rtl="0">
              <a:spcBef>
                <a:spcPts val="0"/>
              </a:spcBef>
              <a:spcAft>
                <a:spcPts val="0"/>
              </a:spcAft>
              <a:buClr>
                <a:srgbClr val="183761"/>
              </a:buClr>
              <a:buSzPts val="1800"/>
              <a:buFont typeface="Wingdings" panose="05000000000000000000" pitchFamily="2" charset="2"/>
              <a:buChar char="Ø"/>
            </a:pPr>
            <a:r>
              <a:rPr lang="en-US" dirty="0"/>
              <a:t>Associated Experiences </a:t>
            </a:r>
          </a:p>
          <a:p>
            <a:pPr marL="285750" lvl="0" indent="-285750" algn="l" rtl="0">
              <a:spcBef>
                <a:spcPts val="0"/>
              </a:spcBef>
              <a:spcAft>
                <a:spcPts val="0"/>
              </a:spcAft>
              <a:buClr>
                <a:srgbClr val="183761"/>
              </a:buClr>
              <a:buSzPts val="1800"/>
              <a:buFont typeface="Wingdings" panose="05000000000000000000" pitchFamily="2" charset="2"/>
              <a:buChar char="Ø"/>
            </a:pPr>
            <a:r>
              <a:rPr lang="en-US" dirty="0"/>
              <a:t>Biography </a:t>
            </a:r>
            <a:endParaRPr dirty="0"/>
          </a:p>
        </p:txBody>
      </p:sp>
      <p:sp>
        <p:nvSpPr>
          <p:cNvPr id="110" name="Google Shape;110;p3"/>
          <p:cNvSpPr txBox="1">
            <a:spLocks noGrp="1"/>
          </p:cNvSpPr>
          <p:nvPr>
            <p:ph type="body" idx="4"/>
          </p:nvPr>
        </p:nvSpPr>
        <p:spPr>
          <a:xfrm>
            <a:off x="6096000" y="3061240"/>
            <a:ext cx="5050971" cy="447260"/>
          </a:xfrm>
          <a:prstGeom prst="rect">
            <a:avLst/>
          </a:prstGeom>
          <a:solidFill>
            <a:srgbClr val="0F65A4"/>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US" dirty="0"/>
              <a:t>Title, Company</a:t>
            </a:r>
            <a:endParaRPr dirty="0"/>
          </a:p>
        </p:txBody>
      </p:sp>
      <p:sp>
        <p:nvSpPr>
          <p:cNvPr id="3" name="Flowchart: Connector 2">
            <a:extLst>
              <a:ext uri="{FF2B5EF4-FFF2-40B4-BE49-F238E27FC236}">
                <a16:creationId xmlns:a16="http://schemas.microsoft.com/office/drawing/2014/main" id="{555E50AB-C6F1-0A0B-36D5-F4912A9396F9}"/>
              </a:ext>
            </a:extLst>
          </p:cNvPr>
          <p:cNvSpPr/>
          <p:nvPr/>
        </p:nvSpPr>
        <p:spPr>
          <a:xfrm>
            <a:off x="838200" y="1636295"/>
            <a:ext cx="3934326" cy="393432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462"/>
                </a:solidFill>
              </a:rPr>
              <a:t>Speaker Headshot</a:t>
            </a:r>
          </a:p>
        </p:txBody>
      </p:sp>
      <p:sp>
        <p:nvSpPr>
          <p:cNvPr id="4" name="TextBox 3">
            <a:extLst>
              <a:ext uri="{FF2B5EF4-FFF2-40B4-BE49-F238E27FC236}">
                <a16:creationId xmlns:a16="http://schemas.microsoft.com/office/drawing/2014/main" id="{BA19117C-7DB5-097B-BE7E-E61D08F1344F}"/>
              </a:ext>
            </a:extLst>
          </p:cNvPr>
          <p:cNvSpPr txBox="1"/>
          <p:nvPr/>
        </p:nvSpPr>
        <p:spPr>
          <a:xfrm>
            <a:off x="3048000" y="3319781"/>
            <a:ext cx="6096000" cy="307777"/>
          </a:xfrm>
          <a:prstGeom prst="rect">
            <a:avLst/>
          </a:prstGeom>
          <a:noFill/>
        </p:spPr>
        <p:txBody>
          <a:bodyPr wrap="square">
            <a:spAutoFit/>
          </a:bodyPr>
          <a:lstStyle/>
          <a:p>
            <a:r>
              <a:rPr lang="en-US" dirty="0"/>
              <a:t>Introduce topic(s).</a:t>
            </a:r>
          </a:p>
        </p:txBody>
      </p:sp>
      <p:sp>
        <p:nvSpPr>
          <p:cNvPr id="2" name="TextBox 1">
            <a:extLst>
              <a:ext uri="{FF2B5EF4-FFF2-40B4-BE49-F238E27FC236}">
                <a16:creationId xmlns:a16="http://schemas.microsoft.com/office/drawing/2014/main" id="{6D8C39C5-5664-5504-DDE4-20E747ED2593}"/>
              </a:ext>
            </a:extLst>
          </p:cNvPr>
          <p:cNvSpPr txBox="1"/>
          <p:nvPr/>
        </p:nvSpPr>
        <p:spPr>
          <a:xfrm>
            <a:off x="137885" y="6225545"/>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5" name="Google Shape;2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66" name="Google Shape;266;p23"/>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dirty="0"/>
              <a:t>EPI Chapter Successes</a:t>
            </a:r>
            <a:endParaRPr dirty="0"/>
          </a:p>
        </p:txBody>
      </p:sp>
      <p:graphicFrame>
        <p:nvGraphicFramePr>
          <p:cNvPr id="4" name="Diagram 3">
            <a:extLst>
              <a:ext uri="{FF2B5EF4-FFF2-40B4-BE49-F238E27FC236}">
                <a16:creationId xmlns:a16="http://schemas.microsoft.com/office/drawing/2014/main" id="{1B7F5D3B-FD8A-484B-B026-F760181357A6}"/>
              </a:ext>
            </a:extLst>
          </p:cNvPr>
          <p:cNvGraphicFramePr/>
          <p:nvPr>
            <p:extLst>
              <p:ext uri="{D42A27DB-BD31-4B8C-83A1-F6EECF244321}">
                <p14:modId xmlns:p14="http://schemas.microsoft.com/office/powerpoint/2010/main" val="2913446293"/>
              </p:ext>
            </p:extLst>
          </p:nvPr>
        </p:nvGraphicFramePr>
        <p:xfrm>
          <a:off x="2032000" y="937683"/>
          <a:ext cx="813836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0" name="TextBox 369">
            <a:extLst>
              <a:ext uri="{FF2B5EF4-FFF2-40B4-BE49-F238E27FC236}">
                <a16:creationId xmlns:a16="http://schemas.microsoft.com/office/drawing/2014/main" id="{21F41704-D692-AB18-A4CD-2635E8C46746}"/>
              </a:ext>
            </a:extLst>
          </p:cNvPr>
          <p:cNvSpPr txBox="1"/>
          <p:nvPr/>
        </p:nvSpPr>
        <p:spPr>
          <a:xfrm>
            <a:off x="2167689" y="1320465"/>
            <a:ext cx="27432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chemeClr val="bg1"/>
                </a:solidFill>
                <a:latin typeface="Barlow Condensed Medium"/>
              </a:rPr>
              <a:t>Owner Engagement </a:t>
            </a:r>
            <a:endParaRPr lang="en-US" sz="2600">
              <a:solidFill>
                <a:schemeClr val="bg1"/>
              </a:solidFill>
            </a:endParaRPr>
          </a:p>
          <a:p>
            <a:pPr algn="ctr"/>
            <a:r>
              <a:rPr lang="en-US" sz="2600" dirty="0">
                <a:solidFill>
                  <a:schemeClr val="bg1"/>
                </a:solidFill>
                <a:latin typeface="Barlow Condensed Medium"/>
              </a:rPr>
              <a:t>and Education</a:t>
            </a:r>
          </a:p>
        </p:txBody>
      </p:sp>
      <p:sp>
        <p:nvSpPr>
          <p:cNvPr id="371" name="TextBox 370">
            <a:extLst>
              <a:ext uri="{FF2B5EF4-FFF2-40B4-BE49-F238E27FC236}">
                <a16:creationId xmlns:a16="http://schemas.microsoft.com/office/drawing/2014/main" id="{DB4314A6-125C-12D1-8BBC-8A6856894836}"/>
              </a:ext>
            </a:extLst>
          </p:cNvPr>
          <p:cNvSpPr txBox="1"/>
          <p:nvPr/>
        </p:nvSpPr>
        <p:spPr>
          <a:xfrm>
            <a:off x="2092492" y="3400926"/>
            <a:ext cx="274320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rgbClr val="FFFFFF"/>
                </a:solidFill>
                <a:latin typeface="Barlow Condensed Medium"/>
                <a:cs typeface="Segoe UI"/>
              </a:rPr>
              <a:t>Research</a:t>
            </a:r>
            <a:endParaRPr lang="en-US" sz="2600" dirty="0"/>
          </a:p>
        </p:txBody>
      </p:sp>
      <p:sp>
        <p:nvSpPr>
          <p:cNvPr id="372" name="TextBox 371">
            <a:extLst>
              <a:ext uri="{FF2B5EF4-FFF2-40B4-BE49-F238E27FC236}">
                <a16:creationId xmlns:a16="http://schemas.microsoft.com/office/drawing/2014/main" id="{1147F099-F49C-0E54-5803-6F08F49ABADC}"/>
              </a:ext>
            </a:extLst>
          </p:cNvPr>
          <p:cNvSpPr txBox="1"/>
          <p:nvPr/>
        </p:nvSpPr>
        <p:spPr>
          <a:xfrm>
            <a:off x="2167689" y="5030202"/>
            <a:ext cx="27432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rgbClr val="FFFFFF"/>
                </a:solidFill>
                <a:latin typeface="Barlow Condensed Medium"/>
                <a:cs typeface="Segoe UI"/>
              </a:rPr>
              <a:t>Collegiate and </a:t>
            </a:r>
            <a:endParaRPr lang="en-US" sz="2600"/>
          </a:p>
          <a:p>
            <a:pPr algn="ctr"/>
            <a:r>
              <a:rPr lang="en-US" sz="2600" dirty="0">
                <a:solidFill>
                  <a:srgbClr val="FFFFFF"/>
                </a:solidFill>
                <a:latin typeface="Barlow Condensed Medium"/>
                <a:cs typeface="Segoe UI"/>
              </a:rPr>
              <a:t>Media Partnerships</a:t>
            </a:r>
          </a:p>
        </p:txBody>
      </p:sp>
      <p:sp>
        <p:nvSpPr>
          <p:cNvPr id="3" name="TextBox 2">
            <a:extLst>
              <a:ext uri="{FF2B5EF4-FFF2-40B4-BE49-F238E27FC236}">
                <a16:creationId xmlns:a16="http://schemas.microsoft.com/office/drawing/2014/main" id="{07E84CAA-D43E-6F35-493F-0FB235BE12BA}"/>
              </a:ext>
            </a:extLst>
          </p:cNvPr>
          <p:cNvSpPr txBox="1"/>
          <p:nvPr/>
        </p:nvSpPr>
        <p:spPr>
          <a:xfrm>
            <a:off x="137885" y="6277302"/>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333206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117" name="Google Shape;117;p4"/>
          <p:cNvSpPr txBox="1">
            <a:spLocks noGrp="1"/>
          </p:cNvSpPr>
          <p:nvPr>
            <p:ph type="body" idx="2"/>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The Platform</a:t>
            </a:r>
            <a:endParaRPr/>
          </a:p>
        </p:txBody>
      </p:sp>
      <p:pic>
        <p:nvPicPr>
          <p:cNvPr id="118" name="Google Shape;118;p4"/>
          <p:cNvPicPr preferRelativeResize="0">
            <a:picLocks noGrp="1"/>
          </p:cNvPicPr>
          <p:nvPr>
            <p:ph type="pic" idx="3"/>
          </p:nvPr>
        </p:nvPicPr>
        <p:blipFill rotWithShape="1">
          <a:blip r:embed="rId3">
            <a:alphaModFix/>
          </a:blip>
          <a:srcRect l="-6293" t="-26034" r="-12680" b="-64217"/>
          <a:stretch/>
        </p:blipFill>
        <p:spPr>
          <a:xfrm>
            <a:off x="451532" y="1713784"/>
            <a:ext cx="3851741" cy="2745583"/>
          </a:xfrm>
          <a:prstGeom prst="rect">
            <a:avLst/>
          </a:prstGeom>
          <a:noFill/>
          <a:ln>
            <a:noFill/>
          </a:ln>
        </p:spPr>
      </p:pic>
      <p:sp>
        <p:nvSpPr>
          <p:cNvPr id="119" name="Google Shape;119;p4"/>
          <p:cNvSpPr txBox="1"/>
          <p:nvPr/>
        </p:nvSpPr>
        <p:spPr>
          <a:xfrm>
            <a:off x="6096000" y="1420237"/>
            <a:ext cx="50688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F65A4"/>
                </a:solidFill>
                <a:latin typeface="Barlow Condensed SemiBold"/>
                <a:ea typeface="Barlow Condensed SemiBold"/>
                <a:cs typeface="Barlow Condensed SemiBold"/>
                <a:sym typeface="Barlow Condensed SemiBold"/>
              </a:rPr>
              <a:t>The Exit Planning Institute </a:t>
            </a:r>
            <a:br>
              <a:rPr lang="en-US" sz="4000" b="1" dirty="0">
                <a:solidFill>
                  <a:srgbClr val="0F65A4"/>
                </a:solidFill>
                <a:latin typeface="Barlow Condensed SemiBold"/>
                <a:ea typeface="Barlow Condensed SemiBold"/>
                <a:cs typeface="Barlow Condensed SemiBold"/>
                <a:sym typeface="Barlow Condensed SemiBold"/>
              </a:rPr>
            </a:br>
            <a:r>
              <a:rPr lang="en-US" sz="4000" b="1" dirty="0">
                <a:solidFill>
                  <a:srgbClr val="0F65A4"/>
                </a:solidFill>
                <a:latin typeface="Barlow Condensed SemiBold"/>
                <a:ea typeface="Barlow Condensed SemiBold"/>
                <a:cs typeface="Barlow Condensed SemiBold"/>
                <a:sym typeface="Barlow Condensed SemiBold"/>
              </a:rPr>
              <a:t>serves as a platform for:</a:t>
            </a:r>
            <a:endParaRPr dirty="0"/>
          </a:p>
        </p:txBody>
      </p:sp>
      <p:sp>
        <p:nvSpPr>
          <p:cNvPr id="120" name="Google Shape;120;p4"/>
          <p:cNvSpPr txBox="1">
            <a:spLocks noGrp="1"/>
          </p:cNvSpPr>
          <p:nvPr>
            <p:ph type="body" idx="1"/>
          </p:nvPr>
        </p:nvSpPr>
        <p:spPr>
          <a:xfrm>
            <a:off x="6096000" y="2899922"/>
            <a:ext cx="5354638" cy="184836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83761"/>
              </a:buClr>
              <a:buSzPts val="2000"/>
              <a:buFont typeface="Wingdings" panose="05000000000000000000" pitchFamily="2" charset="2"/>
              <a:buChar char="Ø"/>
            </a:pPr>
            <a:r>
              <a:rPr lang="en-US" sz="2000" dirty="0"/>
              <a:t>Creating Awareness</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Advisor Collaboration</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Innovative Learning</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Continuing Education</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Defining Methodology</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Research</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Thought Leadership</a:t>
            </a:r>
            <a:endParaRPr dirty="0"/>
          </a:p>
          <a:p>
            <a:pPr marL="342900" lvl="0" indent="-342900" algn="l" rtl="0">
              <a:lnSpc>
                <a:spcPct val="90000"/>
              </a:lnSpc>
              <a:spcBef>
                <a:spcPts val="1000"/>
              </a:spcBef>
              <a:spcAft>
                <a:spcPts val="0"/>
              </a:spcAft>
              <a:buClr>
                <a:srgbClr val="183761"/>
              </a:buClr>
              <a:buSzPts val="2000"/>
              <a:buFont typeface="Wingdings" panose="05000000000000000000" pitchFamily="2" charset="2"/>
              <a:buChar char="Ø"/>
            </a:pPr>
            <a:r>
              <a:rPr lang="en-US" sz="2000" dirty="0"/>
              <a:t>Practice Development</a:t>
            </a:r>
            <a:endParaRPr dirty="0"/>
          </a:p>
        </p:txBody>
      </p:sp>
      <p:pic>
        <p:nvPicPr>
          <p:cNvPr id="7" name="Google Shape;255;p22">
            <a:extLst>
              <a:ext uri="{FF2B5EF4-FFF2-40B4-BE49-F238E27FC236}">
                <a16:creationId xmlns:a16="http://schemas.microsoft.com/office/drawing/2014/main" id="{5672EC9E-1D6D-4481-B5C7-44EE35AF2B0E}"/>
              </a:ext>
            </a:extLst>
          </p:cNvPr>
          <p:cNvPicPr preferRelativeResize="0">
            <a:picLocks/>
          </p:cNvPicPr>
          <p:nvPr/>
        </p:nvPicPr>
        <p:blipFill rotWithShape="1">
          <a:blip r:embed="rId4">
            <a:alphaModFix/>
          </a:blip>
          <a:srcRect l="-3824" t="-36103" r="-7343" b="-128252"/>
          <a:stretch/>
        </p:blipFill>
        <p:spPr>
          <a:xfrm>
            <a:off x="592640" y="3793786"/>
            <a:ext cx="4508966" cy="3200447"/>
          </a:xfrm>
          <a:prstGeom prst="rect">
            <a:avLst/>
          </a:prstGeom>
          <a:noFill/>
          <a:ln>
            <a:noFill/>
          </a:ln>
        </p:spPr>
      </p:pic>
      <p:sp>
        <p:nvSpPr>
          <p:cNvPr id="3" name="TextBox 2">
            <a:extLst>
              <a:ext uri="{FF2B5EF4-FFF2-40B4-BE49-F238E27FC236}">
                <a16:creationId xmlns:a16="http://schemas.microsoft.com/office/drawing/2014/main" id="{964D5FF2-9932-FA63-0198-93EC42660658}"/>
              </a:ext>
            </a:extLst>
          </p:cNvPr>
          <p:cNvSpPr txBox="1"/>
          <p:nvPr/>
        </p:nvSpPr>
        <p:spPr>
          <a:xfrm>
            <a:off x="137885" y="6225545"/>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281079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9CB74392-F7C9-4F7E-86DE-AD52DDF06918}"/>
              </a:ext>
            </a:extLst>
          </p:cNvPr>
          <p:cNvSpPr/>
          <p:nvPr/>
        </p:nvSpPr>
        <p:spPr>
          <a:xfrm>
            <a:off x="0" y="4458078"/>
            <a:ext cx="12192000" cy="2399922"/>
          </a:xfrm>
          <a:prstGeom prst="rect">
            <a:avLst/>
          </a:prstGeom>
          <a:solidFill>
            <a:srgbClr val="BFC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64A3"/>
              </a:solidFill>
            </a:endParaRPr>
          </a:p>
        </p:txBody>
      </p:sp>
      <p:sp>
        <p:nvSpPr>
          <p:cNvPr id="7" name="Rectangle 6">
            <a:extLst>
              <a:ext uri="{FF2B5EF4-FFF2-40B4-BE49-F238E27FC236}">
                <a16:creationId xmlns:a16="http://schemas.microsoft.com/office/drawing/2014/main" id="{B1519CA8-8A5A-4D49-A151-0BD7078AB6EC}"/>
              </a:ext>
            </a:extLst>
          </p:cNvPr>
          <p:cNvSpPr/>
          <p:nvPr/>
        </p:nvSpPr>
        <p:spPr>
          <a:xfrm>
            <a:off x="701677" y="1623527"/>
            <a:ext cx="8674552" cy="4622282"/>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462"/>
              </a:solidFill>
            </a:endParaRPr>
          </a:p>
        </p:txBody>
      </p:sp>
      <p:grpSp>
        <p:nvGrpSpPr>
          <p:cNvPr id="51" name="Group 50">
            <a:extLst>
              <a:ext uri="{FF2B5EF4-FFF2-40B4-BE49-F238E27FC236}">
                <a16:creationId xmlns:a16="http://schemas.microsoft.com/office/drawing/2014/main" id="{D4B6C2A4-F7C3-423E-B3AD-C8D35FC9D4A6}"/>
              </a:ext>
            </a:extLst>
          </p:cNvPr>
          <p:cNvGrpSpPr/>
          <p:nvPr/>
        </p:nvGrpSpPr>
        <p:grpSpPr>
          <a:xfrm>
            <a:off x="1703931" y="2763423"/>
            <a:ext cx="6670045" cy="2561944"/>
            <a:chOff x="2183669" y="2362607"/>
            <a:chExt cx="6670045" cy="2561944"/>
          </a:xfrm>
        </p:grpSpPr>
        <p:sp>
          <p:nvSpPr>
            <p:cNvPr id="12" name="Title 1">
              <a:extLst>
                <a:ext uri="{FF2B5EF4-FFF2-40B4-BE49-F238E27FC236}">
                  <a16:creationId xmlns:a16="http://schemas.microsoft.com/office/drawing/2014/main" id="{932B5CB1-07A0-4139-8E76-CE5C56D1123B}"/>
                </a:ext>
              </a:extLst>
            </p:cNvPr>
            <p:cNvSpPr txBox="1">
              <a:spLocks/>
            </p:cNvSpPr>
            <p:nvPr/>
          </p:nvSpPr>
          <p:spPr>
            <a:xfrm>
              <a:off x="2183670" y="2362607"/>
              <a:ext cx="6670044" cy="1218795"/>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chemeClr val="bg1"/>
                  </a:solidFill>
                  <a:latin typeface="Barlow Condensed Medium" panose="00000606000000000000" pitchFamily="2" charset="0"/>
                </a:rPr>
                <a:t>Play a major role in </a:t>
              </a:r>
              <a:r>
                <a:rPr lang="en-US" sz="4400" b="1" dirty="0">
                  <a:solidFill>
                    <a:srgbClr val="BFCCD8"/>
                  </a:solidFill>
                  <a:latin typeface="Barlow Condensed Medium" panose="00000606000000000000" pitchFamily="2" charset="0"/>
                </a:rPr>
                <a:t>the greatest transfer of wealth</a:t>
              </a:r>
              <a:r>
                <a:rPr lang="en-US" sz="4400" b="1" dirty="0">
                  <a:solidFill>
                    <a:schemeClr val="bg1"/>
                  </a:solidFill>
                  <a:latin typeface="Barlow Condensed Medium" panose="00000606000000000000" pitchFamily="2" charset="0"/>
                </a:rPr>
                <a:t> in history</a:t>
              </a:r>
            </a:p>
          </p:txBody>
        </p:sp>
        <p:sp>
          <p:nvSpPr>
            <p:cNvPr id="13" name="Subtitle 2">
              <a:extLst>
                <a:ext uri="{FF2B5EF4-FFF2-40B4-BE49-F238E27FC236}">
                  <a16:creationId xmlns:a16="http://schemas.microsoft.com/office/drawing/2014/main" id="{728EFE25-5E18-4943-BD47-1D63DED1B2A1}"/>
                </a:ext>
              </a:extLst>
            </p:cNvPr>
            <p:cNvSpPr txBox="1">
              <a:spLocks/>
            </p:cNvSpPr>
            <p:nvPr/>
          </p:nvSpPr>
          <p:spPr>
            <a:xfrm>
              <a:off x="2183669" y="3844255"/>
              <a:ext cx="6670044" cy="108029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chemeClr val="bg1"/>
                  </a:solidFill>
                  <a:latin typeface="Roboto Condensed" panose="02000000000000000000" pitchFamily="2" charset="0"/>
                  <a:ea typeface="Roboto Condensed" panose="02000000000000000000" pitchFamily="2" charset="0"/>
                  <a:cs typeface="Segoe UI" panose="020B0502040204020203" pitchFamily="34" charset="0"/>
                </a:rPr>
                <a:t>Join EPI to become part of the global community of advisors that are changing the way business owners think.</a:t>
              </a:r>
            </a:p>
          </p:txBody>
        </p:sp>
      </p:grpSp>
      <p:grpSp>
        <p:nvGrpSpPr>
          <p:cNvPr id="54" name="Group 53">
            <a:extLst>
              <a:ext uri="{FF2B5EF4-FFF2-40B4-BE49-F238E27FC236}">
                <a16:creationId xmlns:a16="http://schemas.microsoft.com/office/drawing/2014/main" id="{CF9B9C9C-C961-4A02-951F-68FA7326A0B3}"/>
              </a:ext>
            </a:extLst>
          </p:cNvPr>
          <p:cNvGrpSpPr/>
          <p:nvPr/>
        </p:nvGrpSpPr>
        <p:grpSpPr>
          <a:xfrm>
            <a:off x="1333049" y="2353102"/>
            <a:ext cx="2590856" cy="546887"/>
            <a:chOff x="5921829" y="2844800"/>
            <a:chExt cx="3487198" cy="584200"/>
          </a:xfrm>
        </p:grpSpPr>
        <p:cxnSp>
          <p:nvCxnSpPr>
            <p:cNvPr id="55" name="Straight Connector 54">
              <a:extLst>
                <a:ext uri="{FF2B5EF4-FFF2-40B4-BE49-F238E27FC236}">
                  <a16:creationId xmlns:a16="http://schemas.microsoft.com/office/drawing/2014/main" id="{F4EA0D06-9F76-4A51-A86E-8E01D2D476EB}"/>
                </a:ext>
              </a:extLst>
            </p:cNvPr>
            <p:cNvCxnSpPr/>
            <p:nvPr/>
          </p:nvCxnSpPr>
          <p:spPr>
            <a:xfrm>
              <a:off x="5921829" y="2844800"/>
              <a:ext cx="0" cy="584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81CE3B-C600-4348-B625-559EA9262C38}"/>
                </a:ext>
              </a:extLst>
            </p:cNvPr>
            <p:cNvCxnSpPr>
              <a:cxnSpLocks/>
            </p:cNvCxnSpPr>
            <p:nvPr/>
          </p:nvCxnSpPr>
          <p:spPr>
            <a:xfrm>
              <a:off x="5921829" y="2844800"/>
              <a:ext cx="34871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931FB573-E882-4C9A-9679-915F6322F9E7}"/>
              </a:ext>
            </a:extLst>
          </p:cNvPr>
          <p:cNvGrpSpPr/>
          <p:nvPr/>
        </p:nvGrpSpPr>
        <p:grpSpPr>
          <a:xfrm rot="10800000">
            <a:off x="3989220" y="5314274"/>
            <a:ext cx="4690324" cy="546887"/>
            <a:chOff x="5921829" y="2844800"/>
            <a:chExt cx="6313006" cy="584200"/>
          </a:xfrm>
        </p:grpSpPr>
        <p:cxnSp>
          <p:nvCxnSpPr>
            <p:cNvPr id="58" name="Straight Connector 57">
              <a:extLst>
                <a:ext uri="{FF2B5EF4-FFF2-40B4-BE49-F238E27FC236}">
                  <a16:creationId xmlns:a16="http://schemas.microsoft.com/office/drawing/2014/main" id="{05A0DC6F-C8C0-419A-A43B-0779B2EC0234}"/>
                </a:ext>
              </a:extLst>
            </p:cNvPr>
            <p:cNvCxnSpPr/>
            <p:nvPr/>
          </p:nvCxnSpPr>
          <p:spPr>
            <a:xfrm>
              <a:off x="5921829" y="2844800"/>
              <a:ext cx="0" cy="584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A35341-A07E-4658-AAD7-B2156BA23C06}"/>
                </a:ext>
              </a:extLst>
            </p:cNvPr>
            <p:cNvCxnSpPr>
              <a:cxnSpLocks/>
            </p:cNvCxnSpPr>
            <p:nvPr/>
          </p:nvCxnSpPr>
          <p:spPr>
            <a:xfrm rot="10800000" flipH="1">
              <a:off x="5921829" y="2844800"/>
              <a:ext cx="63130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2A1814BC-FA36-4EEF-ADC0-44992E046556}"/>
              </a:ext>
            </a:extLst>
          </p:cNvPr>
          <p:cNvCxnSpPr>
            <a:cxnSpLocks/>
          </p:cNvCxnSpPr>
          <p:nvPr/>
        </p:nvCxnSpPr>
        <p:spPr>
          <a:xfrm>
            <a:off x="1554641" y="4085376"/>
            <a:ext cx="6670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2FDF450-5F35-2511-D54A-66B836DD354B}"/>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335983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0"/>
          <p:cNvSpPr txBox="1">
            <a:spLocks noGrp="1"/>
          </p:cNvSpPr>
          <p:nvPr>
            <p:ph type="body" idx="1"/>
          </p:nvPr>
        </p:nvSpPr>
        <p:spPr>
          <a:xfrm>
            <a:off x="6096001" y="1639750"/>
            <a:ext cx="5166945" cy="4075494"/>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dirty="0"/>
              <a:t>The demographics of closely held businesses</a:t>
            </a:r>
            <a:endParaRPr dirty="0"/>
          </a:p>
          <a:p>
            <a:pPr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dirty="0"/>
              <a:t>Historical transition dynamics</a:t>
            </a:r>
            <a:endParaRPr dirty="0"/>
          </a:p>
          <a:p>
            <a:pPr marL="800100" lvl="1" indent="-342900" algn="l" rtl="0">
              <a:lnSpc>
                <a:spcPct val="90000"/>
              </a:lnSpc>
              <a:spcBef>
                <a:spcPts val="500"/>
              </a:spcBef>
              <a:spcAft>
                <a:spcPts val="0"/>
              </a:spcAft>
              <a:buClr>
                <a:srgbClr val="183761"/>
              </a:buClr>
              <a:buSzPts val="2400"/>
              <a:buFont typeface="Wingdings" panose="05000000000000000000" pitchFamily="2" charset="2"/>
              <a:buChar char="Ø"/>
            </a:pPr>
            <a:r>
              <a:rPr lang="en-US" dirty="0"/>
              <a:t>Intergenerational business transfer statistics</a:t>
            </a:r>
            <a:endParaRPr dirty="0"/>
          </a:p>
          <a:p>
            <a:pPr marL="800100" lvl="1" indent="-342900" algn="l" rtl="0">
              <a:lnSpc>
                <a:spcPct val="90000"/>
              </a:lnSpc>
              <a:spcBef>
                <a:spcPts val="500"/>
              </a:spcBef>
              <a:spcAft>
                <a:spcPts val="0"/>
              </a:spcAft>
              <a:buClr>
                <a:srgbClr val="183761"/>
              </a:buClr>
              <a:buSzPts val="2400"/>
              <a:buFont typeface="Wingdings" panose="05000000000000000000" pitchFamily="2" charset="2"/>
              <a:buChar char="Ø"/>
            </a:pPr>
            <a:r>
              <a:rPr lang="en-US" dirty="0"/>
              <a:t>Preparation for the exit/succession process</a:t>
            </a:r>
            <a:endParaRPr dirty="0"/>
          </a:p>
          <a:p>
            <a:pPr marL="800100" lvl="1" indent="-342900" algn="l" rtl="0">
              <a:lnSpc>
                <a:spcPct val="90000"/>
              </a:lnSpc>
              <a:spcBef>
                <a:spcPts val="500"/>
              </a:spcBef>
              <a:spcAft>
                <a:spcPts val="0"/>
              </a:spcAft>
              <a:buClr>
                <a:srgbClr val="183761"/>
              </a:buClr>
              <a:buSzPts val="2400"/>
              <a:buFont typeface="Wingdings" panose="05000000000000000000" pitchFamily="2" charset="2"/>
              <a:buChar char="Ø"/>
            </a:pPr>
            <a:r>
              <a:rPr lang="en-US" dirty="0"/>
              <a:t>Owner satisfaction </a:t>
            </a:r>
            <a:endParaRPr dirty="0"/>
          </a:p>
          <a:p>
            <a:pPr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dirty="0"/>
              <a:t>Importance of this work</a:t>
            </a:r>
            <a:endParaRPr dirty="0"/>
          </a:p>
          <a:p>
            <a:pPr lvl="0" indent="-457200" algn="l" rtl="0">
              <a:lnSpc>
                <a:spcPct val="90000"/>
              </a:lnSpc>
              <a:spcBef>
                <a:spcPts val="1000"/>
              </a:spcBef>
              <a:spcAft>
                <a:spcPts val="0"/>
              </a:spcAft>
              <a:buClr>
                <a:srgbClr val="183761"/>
              </a:buClr>
              <a:buSzPts val="2800"/>
              <a:buFont typeface="Wingdings" panose="05000000000000000000" pitchFamily="2" charset="2"/>
              <a:buChar char="Ø"/>
            </a:pPr>
            <a:r>
              <a:rPr lang="en-US" dirty="0"/>
              <a:t>Change The Outcome – our role as advisors</a:t>
            </a:r>
            <a:endParaRPr dirty="0"/>
          </a:p>
        </p:txBody>
      </p:sp>
      <p:sp>
        <p:nvSpPr>
          <p:cNvPr id="343" name="Google Shape;3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44" name="Google Shape;344;p30"/>
          <p:cNvSpPr txBox="1">
            <a:spLocks noGrp="1"/>
          </p:cNvSpPr>
          <p:nvPr>
            <p:ph type="body" idx="2"/>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Our “Why”</a:t>
            </a:r>
            <a:endParaRPr/>
          </a:p>
        </p:txBody>
      </p:sp>
      <p:pic>
        <p:nvPicPr>
          <p:cNvPr id="345" name="Google Shape;345;p30"/>
          <p:cNvPicPr preferRelativeResize="0">
            <a:picLocks noGrp="1"/>
          </p:cNvPicPr>
          <p:nvPr>
            <p:ph type="pic" idx="3"/>
          </p:nvPr>
        </p:nvPicPr>
        <p:blipFill rotWithShape="1">
          <a:blip r:embed="rId3">
            <a:alphaModFix/>
          </a:blip>
          <a:srcRect l="8539" r="8538"/>
          <a:stretch/>
        </p:blipFill>
        <p:spPr>
          <a:xfrm>
            <a:off x="835025" y="1719263"/>
            <a:ext cx="5068888" cy="4075250"/>
          </a:xfrm>
          <a:prstGeom prst="rect">
            <a:avLst/>
          </a:prstGeom>
          <a:noFill/>
          <a:ln>
            <a:noFill/>
          </a:ln>
        </p:spPr>
      </p:pic>
      <p:sp>
        <p:nvSpPr>
          <p:cNvPr id="3" name="TextBox 2">
            <a:extLst>
              <a:ext uri="{FF2B5EF4-FFF2-40B4-BE49-F238E27FC236}">
                <a16:creationId xmlns:a16="http://schemas.microsoft.com/office/drawing/2014/main" id="{D20EA814-CF0B-7B1A-6160-4AFC8192CF99}"/>
              </a:ext>
            </a:extLst>
          </p:cNvPr>
          <p:cNvSpPr txBox="1"/>
          <p:nvPr/>
        </p:nvSpPr>
        <p:spPr>
          <a:xfrm>
            <a:off x="137885" y="6225545"/>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dirty="0"/>
          </a:p>
        </p:txBody>
      </p:sp>
      <p:sp>
        <p:nvSpPr>
          <p:cNvPr id="117" name="Google Shape;117;p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dirty="0"/>
              <a:t>Our Role</a:t>
            </a:r>
          </a:p>
        </p:txBody>
      </p:sp>
      <p:sp>
        <p:nvSpPr>
          <p:cNvPr id="4" name="Picture Placeholder 3">
            <a:extLst>
              <a:ext uri="{FF2B5EF4-FFF2-40B4-BE49-F238E27FC236}">
                <a16:creationId xmlns:a16="http://schemas.microsoft.com/office/drawing/2014/main" id="{FD1F11AA-BE37-1CB0-43C5-F36BD70693AF}"/>
              </a:ext>
            </a:extLst>
          </p:cNvPr>
          <p:cNvSpPr>
            <a:spLocks noGrp="1"/>
          </p:cNvSpPr>
          <p:nvPr>
            <p:ph type="pic" idx="3"/>
          </p:nvPr>
        </p:nvSpPr>
        <p:spPr>
          <a:xfrm>
            <a:off x="652007" y="2408862"/>
            <a:ext cx="4217490" cy="3385268"/>
          </a:xfrm>
        </p:spPr>
        <p:txBody>
          <a:bodyPr/>
          <a:lstStyle/>
          <a:p>
            <a:endParaRPr lang="en-US"/>
          </a:p>
        </p:txBody>
      </p:sp>
      <p:sp>
        <p:nvSpPr>
          <p:cNvPr id="34" name="Rectangle: Rounded Corners 33">
            <a:extLst>
              <a:ext uri="{FF2B5EF4-FFF2-40B4-BE49-F238E27FC236}">
                <a16:creationId xmlns:a16="http://schemas.microsoft.com/office/drawing/2014/main" id="{D77458E0-66E2-447B-9D6B-7C7FC0C2D493}"/>
              </a:ext>
            </a:extLst>
          </p:cNvPr>
          <p:cNvSpPr/>
          <p:nvPr/>
        </p:nvSpPr>
        <p:spPr>
          <a:xfrm>
            <a:off x="6177264" y="2929308"/>
            <a:ext cx="5046712" cy="54600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6" name="Group 35">
            <a:extLst>
              <a:ext uri="{FF2B5EF4-FFF2-40B4-BE49-F238E27FC236}">
                <a16:creationId xmlns:a16="http://schemas.microsoft.com/office/drawing/2014/main" id="{1090A3DF-81F4-4676-9B4D-9CBC54E62684}"/>
              </a:ext>
            </a:extLst>
          </p:cNvPr>
          <p:cNvGrpSpPr/>
          <p:nvPr/>
        </p:nvGrpSpPr>
        <p:grpSpPr>
          <a:xfrm>
            <a:off x="6699046" y="2921463"/>
            <a:ext cx="4707306" cy="587016"/>
            <a:chOff x="630638" y="2563"/>
            <a:chExt cx="10055257" cy="587016"/>
          </a:xfrm>
        </p:grpSpPr>
        <p:sp>
          <p:nvSpPr>
            <p:cNvPr id="57" name="Rectangle 56">
              <a:extLst>
                <a:ext uri="{FF2B5EF4-FFF2-40B4-BE49-F238E27FC236}">
                  <a16:creationId xmlns:a16="http://schemas.microsoft.com/office/drawing/2014/main" id="{491B9397-EA6F-4F90-B0CA-99522543AC65}"/>
                </a:ext>
              </a:extLst>
            </p:cNvPr>
            <p:cNvSpPr/>
            <p:nvPr/>
          </p:nvSpPr>
          <p:spPr>
            <a:xfrm>
              <a:off x="630638" y="2563"/>
              <a:ext cx="9898213" cy="5460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8" name="TextBox 57">
              <a:extLst>
                <a:ext uri="{FF2B5EF4-FFF2-40B4-BE49-F238E27FC236}">
                  <a16:creationId xmlns:a16="http://schemas.microsoft.com/office/drawing/2014/main" id="{276FC492-3F90-4B20-8CDB-996A39C9C568}"/>
                </a:ext>
              </a:extLst>
            </p:cNvPr>
            <p:cNvSpPr txBox="1"/>
            <p:nvPr/>
          </p:nvSpPr>
          <p:spPr>
            <a:xfrm>
              <a:off x="787682" y="43572"/>
              <a:ext cx="9898213" cy="5460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786" tIns="57786" rIns="57786" bIns="57786" numCol="1" spcCol="1270" anchor="ctr" anchorCtr="0">
              <a:noAutofit/>
            </a:bodyPr>
            <a:lstStyle/>
            <a:p>
              <a:pPr marL="0" lvl="0" indent="0" algn="l" defTabSz="844550">
                <a:lnSpc>
                  <a:spcPct val="100000"/>
                </a:lnSpc>
                <a:spcBef>
                  <a:spcPct val="0"/>
                </a:spcBef>
                <a:spcAft>
                  <a:spcPct val="35000"/>
                </a:spcAft>
                <a:buNone/>
              </a:pPr>
              <a:r>
                <a:rPr lang="en-US" sz="2800" kern="1200" dirty="0">
                  <a:latin typeface="Roboto Condensed" panose="02000000000000000000" pitchFamily="2" charset="0"/>
                  <a:ea typeface="Roboto Condensed" panose="02000000000000000000" pitchFamily="2" charset="0"/>
                </a:rPr>
                <a:t>Raise Awareness</a:t>
              </a:r>
              <a:endParaRPr lang="en-US" sz="2800" b="1" kern="1200" dirty="0">
                <a:latin typeface="Roboto Condensed" panose="02000000000000000000" pitchFamily="2" charset="0"/>
                <a:ea typeface="Roboto Condensed" panose="02000000000000000000" pitchFamily="2" charset="0"/>
              </a:endParaRPr>
            </a:p>
          </p:txBody>
        </p:sp>
      </p:grpSp>
      <p:sp>
        <p:nvSpPr>
          <p:cNvPr id="40" name="Rectangle: Rounded Corners 39">
            <a:extLst>
              <a:ext uri="{FF2B5EF4-FFF2-40B4-BE49-F238E27FC236}">
                <a16:creationId xmlns:a16="http://schemas.microsoft.com/office/drawing/2014/main" id="{EF22E641-BC48-47C2-B1D1-E9855414598F}"/>
              </a:ext>
            </a:extLst>
          </p:cNvPr>
          <p:cNvSpPr/>
          <p:nvPr/>
        </p:nvSpPr>
        <p:spPr>
          <a:xfrm>
            <a:off x="6177264" y="3622524"/>
            <a:ext cx="5046712" cy="54600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2" name="Group 41">
            <a:extLst>
              <a:ext uri="{FF2B5EF4-FFF2-40B4-BE49-F238E27FC236}">
                <a16:creationId xmlns:a16="http://schemas.microsoft.com/office/drawing/2014/main" id="{5041D224-E09A-4A9E-B6EA-C42390D2D95D}"/>
              </a:ext>
            </a:extLst>
          </p:cNvPr>
          <p:cNvGrpSpPr/>
          <p:nvPr/>
        </p:nvGrpSpPr>
        <p:grpSpPr>
          <a:xfrm>
            <a:off x="6772565" y="3622524"/>
            <a:ext cx="4451411" cy="546007"/>
            <a:chOff x="595301" y="1367581"/>
            <a:chExt cx="9898213" cy="546007"/>
          </a:xfrm>
        </p:grpSpPr>
        <p:sp>
          <p:nvSpPr>
            <p:cNvPr id="53" name="Rectangle 52">
              <a:extLst>
                <a:ext uri="{FF2B5EF4-FFF2-40B4-BE49-F238E27FC236}">
                  <a16:creationId xmlns:a16="http://schemas.microsoft.com/office/drawing/2014/main" id="{A8FB9713-9C00-457F-AB16-B29EFEACF271}"/>
                </a:ext>
              </a:extLst>
            </p:cNvPr>
            <p:cNvSpPr/>
            <p:nvPr/>
          </p:nvSpPr>
          <p:spPr>
            <a:xfrm>
              <a:off x="595301" y="1367581"/>
              <a:ext cx="9898213" cy="5460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4" name="TextBox 53">
              <a:extLst>
                <a:ext uri="{FF2B5EF4-FFF2-40B4-BE49-F238E27FC236}">
                  <a16:creationId xmlns:a16="http://schemas.microsoft.com/office/drawing/2014/main" id="{F537F6B6-DE67-4A93-8108-CCC93029789E}"/>
                </a:ext>
              </a:extLst>
            </p:cNvPr>
            <p:cNvSpPr txBox="1"/>
            <p:nvPr/>
          </p:nvSpPr>
          <p:spPr>
            <a:xfrm>
              <a:off x="595301" y="1367581"/>
              <a:ext cx="9898213" cy="5460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786" tIns="57786" rIns="57786" bIns="57786" numCol="1" spcCol="1270" anchor="ctr" anchorCtr="0">
              <a:noAutofit/>
            </a:bodyPr>
            <a:lstStyle/>
            <a:p>
              <a:pPr marL="0" lvl="0" indent="0" algn="l" defTabSz="844550">
                <a:lnSpc>
                  <a:spcPct val="100000"/>
                </a:lnSpc>
                <a:spcBef>
                  <a:spcPct val="0"/>
                </a:spcBef>
                <a:spcAft>
                  <a:spcPct val="35000"/>
                </a:spcAft>
                <a:buNone/>
              </a:pPr>
              <a:r>
                <a:rPr lang="en-US" sz="2800" kern="1200" dirty="0">
                  <a:latin typeface="Roboto Condensed" panose="02000000000000000000" pitchFamily="2" charset="0"/>
                  <a:ea typeface="Roboto Condensed" panose="02000000000000000000" pitchFamily="2" charset="0"/>
                </a:rPr>
                <a:t>Educate</a:t>
              </a:r>
            </a:p>
          </p:txBody>
        </p:sp>
      </p:grpSp>
      <p:sp>
        <p:nvSpPr>
          <p:cNvPr id="43" name="Rectangle: Rounded Corners 42">
            <a:extLst>
              <a:ext uri="{FF2B5EF4-FFF2-40B4-BE49-F238E27FC236}">
                <a16:creationId xmlns:a16="http://schemas.microsoft.com/office/drawing/2014/main" id="{98F08EF2-EF87-4C0B-AF65-1CFC8205C9DC}"/>
              </a:ext>
            </a:extLst>
          </p:cNvPr>
          <p:cNvSpPr/>
          <p:nvPr/>
        </p:nvSpPr>
        <p:spPr>
          <a:xfrm>
            <a:off x="6177264" y="4305033"/>
            <a:ext cx="5046712" cy="54600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5" name="Group 44">
            <a:extLst>
              <a:ext uri="{FF2B5EF4-FFF2-40B4-BE49-F238E27FC236}">
                <a16:creationId xmlns:a16="http://schemas.microsoft.com/office/drawing/2014/main" id="{B489F8DB-86E2-465F-83B8-183DBEC868B9}"/>
              </a:ext>
            </a:extLst>
          </p:cNvPr>
          <p:cNvGrpSpPr/>
          <p:nvPr/>
        </p:nvGrpSpPr>
        <p:grpSpPr>
          <a:xfrm>
            <a:off x="6772565" y="4305033"/>
            <a:ext cx="4283460" cy="546007"/>
            <a:chOff x="548302" y="2050090"/>
            <a:chExt cx="9980549" cy="546007"/>
          </a:xfrm>
        </p:grpSpPr>
        <p:sp>
          <p:nvSpPr>
            <p:cNvPr id="51" name="Rectangle 50">
              <a:extLst>
                <a:ext uri="{FF2B5EF4-FFF2-40B4-BE49-F238E27FC236}">
                  <a16:creationId xmlns:a16="http://schemas.microsoft.com/office/drawing/2014/main" id="{0274E931-5567-46C7-AC63-68B732267F2C}"/>
                </a:ext>
              </a:extLst>
            </p:cNvPr>
            <p:cNvSpPr/>
            <p:nvPr/>
          </p:nvSpPr>
          <p:spPr>
            <a:xfrm>
              <a:off x="630638" y="2050090"/>
              <a:ext cx="9898213" cy="5460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2" name="TextBox 51">
              <a:extLst>
                <a:ext uri="{FF2B5EF4-FFF2-40B4-BE49-F238E27FC236}">
                  <a16:creationId xmlns:a16="http://schemas.microsoft.com/office/drawing/2014/main" id="{FBC2A2C0-8C68-44B2-B492-BFB26C6B2A6A}"/>
                </a:ext>
              </a:extLst>
            </p:cNvPr>
            <p:cNvSpPr txBox="1"/>
            <p:nvPr/>
          </p:nvSpPr>
          <p:spPr>
            <a:xfrm>
              <a:off x="548302" y="2050090"/>
              <a:ext cx="9898213" cy="5460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786" tIns="57786" rIns="57786" bIns="57786" numCol="1" spcCol="1270" anchor="ctr" anchorCtr="0">
              <a:noAutofit/>
            </a:bodyPr>
            <a:lstStyle/>
            <a:p>
              <a:pPr marL="0" lvl="0" indent="0" algn="l" defTabSz="844550">
                <a:lnSpc>
                  <a:spcPct val="100000"/>
                </a:lnSpc>
                <a:spcBef>
                  <a:spcPct val="0"/>
                </a:spcBef>
                <a:spcAft>
                  <a:spcPct val="35000"/>
                </a:spcAft>
                <a:buNone/>
              </a:pPr>
              <a:r>
                <a:rPr lang="en-US" sz="2800" kern="1200" dirty="0">
                  <a:latin typeface="Roboto Condensed" panose="02000000000000000000" pitchFamily="2" charset="0"/>
                  <a:ea typeface="Roboto Condensed" panose="02000000000000000000" pitchFamily="2" charset="0"/>
                </a:rPr>
                <a:t>Recognize the “team sport”</a:t>
              </a:r>
            </a:p>
          </p:txBody>
        </p:sp>
      </p:grpSp>
      <p:sp>
        <p:nvSpPr>
          <p:cNvPr id="49" name="Rectangle 48">
            <a:extLst>
              <a:ext uri="{FF2B5EF4-FFF2-40B4-BE49-F238E27FC236}">
                <a16:creationId xmlns:a16="http://schemas.microsoft.com/office/drawing/2014/main" id="{040B323C-44E9-4A02-81F4-92164E14089E}"/>
              </a:ext>
            </a:extLst>
          </p:cNvPr>
          <p:cNvSpPr/>
          <p:nvPr/>
        </p:nvSpPr>
        <p:spPr>
          <a:xfrm>
            <a:off x="6807902" y="4996873"/>
            <a:ext cx="4248123" cy="5460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6" name="Rectangle 85" descr="Eyes with solid fill">
            <a:extLst>
              <a:ext uri="{FF2B5EF4-FFF2-40B4-BE49-F238E27FC236}">
                <a16:creationId xmlns:a16="http://schemas.microsoft.com/office/drawing/2014/main" id="{AE9B2E17-0808-4B0E-8133-AF8BFD19542C}"/>
              </a:ext>
            </a:extLst>
          </p:cNvPr>
          <p:cNvSpPr/>
          <p:nvPr/>
        </p:nvSpPr>
        <p:spPr>
          <a:xfrm>
            <a:off x="6342431" y="3044313"/>
            <a:ext cx="300303" cy="300303"/>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9" name="Rectangle 88" descr="Classroom with solid fill">
            <a:extLst>
              <a:ext uri="{FF2B5EF4-FFF2-40B4-BE49-F238E27FC236}">
                <a16:creationId xmlns:a16="http://schemas.microsoft.com/office/drawing/2014/main" id="{9E87A905-D80F-4EC0-A2C4-4093E803A91F}"/>
              </a:ext>
            </a:extLst>
          </p:cNvPr>
          <p:cNvSpPr/>
          <p:nvPr/>
        </p:nvSpPr>
        <p:spPr>
          <a:xfrm>
            <a:off x="6342429" y="3737530"/>
            <a:ext cx="300303" cy="300303"/>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1" name="TextBox 90">
            <a:extLst>
              <a:ext uri="{FF2B5EF4-FFF2-40B4-BE49-F238E27FC236}">
                <a16:creationId xmlns:a16="http://schemas.microsoft.com/office/drawing/2014/main" id="{CD2BEF2E-60F9-4D7B-AC97-E5C171939DE1}"/>
              </a:ext>
            </a:extLst>
          </p:cNvPr>
          <p:cNvSpPr txBox="1"/>
          <p:nvPr/>
        </p:nvSpPr>
        <p:spPr>
          <a:xfrm>
            <a:off x="3925272" y="1688258"/>
            <a:ext cx="4341455" cy="584775"/>
          </a:xfrm>
          <a:prstGeom prst="rect">
            <a:avLst/>
          </a:prstGeom>
          <a:noFill/>
        </p:spPr>
        <p:txBody>
          <a:bodyPr wrap="square">
            <a:spAutoFit/>
          </a:bodyPr>
          <a:lstStyle/>
          <a:p>
            <a:pPr marL="0" marR="0" lvl="0" indent="0" algn="l" rtl="0">
              <a:spcBef>
                <a:spcPts val="0"/>
              </a:spcBef>
              <a:spcAft>
                <a:spcPts val="0"/>
              </a:spcAft>
              <a:buNone/>
            </a:pPr>
            <a:r>
              <a:rPr lang="en-US" sz="3200" b="1" u="sng" dirty="0">
                <a:solidFill>
                  <a:srgbClr val="003462"/>
                </a:solidFill>
                <a:latin typeface="Barlow Condensed SemiBold"/>
                <a:ea typeface="Barlow Condensed SemiBold"/>
                <a:cs typeface="Barlow Condensed SemiBold"/>
                <a:sym typeface="Barlow Condensed SemiBold"/>
              </a:rPr>
              <a:t>Our Role as Trusted Advisors</a:t>
            </a:r>
            <a:endParaRPr lang="en-US" sz="3200" b="1" u="sng" dirty="0">
              <a:solidFill>
                <a:srgbClr val="003462"/>
              </a:solidFill>
            </a:endParaRPr>
          </a:p>
        </p:txBody>
      </p:sp>
      <p:sp>
        <p:nvSpPr>
          <p:cNvPr id="92" name="Rectangle 91" descr="Meeting with solid fill">
            <a:extLst>
              <a:ext uri="{FF2B5EF4-FFF2-40B4-BE49-F238E27FC236}">
                <a16:creationId xmlns:a16="http://schemas.microsoft.com/office/drawing/2014/main" id="{C7D27CAA-D1B8-4E74-810A-B8B6A0F31869}"/>
              </a:ext>
            </a:extLst>
          </p:cNvPr>
          <p:cNvSpPr/>
          <p:nvPr/>
        </p:nvSpPr>
        <p:spPr>
          <a:xfrm>
            <a:off x="6342429" y="4418400"/>
            <a:ext cx="300303" cy="300303"/>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BCF26E50-DAA0-4B4E-7F16-44F66BF6E408}"/>
              </a:ext>
            </a:extLst>
          </p:cNvPr>
          <p:cNvSpPr txBox="1"/>
          <p:nvPr/>
        </p:nvSpPr>
        <p:spPr>
          <a:xfrm>
            <a:off x="219149" y="6192487"/>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2767679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4"/>
          <p:cNvSpPr txBox="1"/>
          <p:nvPr/>
        </p:nvSpPr>
        <p:spPr>
          <a:xfrm>
            <a:off x="977347" y="1853792"/>
            <a:ext cx="10487664" cy="4126385"/>
          </a:xfrm>
          <a:prstGeom prst="rect">
            <a:avLst/>
          </a:prstGeom>
          <a:solidFill>
            <a:srgbClr val="00346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83761"/>
              </a:buClr>
              <a:buSzPts val="8000"/>
              <a:buFont typeface="Arial"/>
              <a:buNone/>
            </a:pPr>
            <a:r>
              <a:rPr lang="en-US" sz="8000" b="1" dirty="0">
                <a:solidFill>
                  <a:schemeClr val="bg1"/>
                </a:solidFill>
                <a:latin typeface="Barlow Condensed SemiBold"/>
                <a:ea typeface="Barlow Condensed SemiBold"/>
                <a:cs typeface="Barlow Condensed SemiBold"/>
                <a:sym typeface="Barlow Condensed SemiBold"/>
              </a:rPr>
              <a:t>THANK YOU</a:t>
            </a:r>
            <a:endParaRPr dirty="0">
              <a:solidFill>
                <a:schemeClr val="bg1"/>
              </a:solidFill>
            </a:endParaRPr>
          </a:p>
        </p:txBody>
      </p:sp>
      <p:sp>
        <p:nvSpPr>
          <p:cNvPr id="2" name="TextBox 1">
            <a:extLst>
              <a:ext uri="{FF2B5EF4-FFF2-40B4-BE49-F238E27FC236}">
                <a16:creationId xmlns:a16="http://schemas.microsoft.com/office/drawing/2014/main" id="{B34D36C6-01F8-AECD-54D3-249E1A926A1A}"/>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5">
            <a:extLst>
              <a:ext uri="{FF2B5EF4-FFF2-40B4-BE49-F238E27FC236}">
                <a16:creationId xmlns:a16="http://schemas.microsoft.com/office/drawing/2014/main" id="{664545FE-65C7-410D-90A4-33913AAC5D70}"/>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t="3526" r="990" b="54612"/>
          <a:stretch/>
        </p:blipFill>
        <p:spPr>
          <a:xfrm>
            <a:off x="-11923" y="1622214"/>
            <a:ext cx="12175152" cy="2118360"/>
          </a:xfrm>
          <a:prstGeom prst="rect">
            <a:avLst/>
          </a:prstGeom>
        </p:spPr>
      </p:pic>
      <p:sp>
        <p:nvSpPr>
          <p:cNvPr id="125" name="Google Shape;12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27" name="Google Shape;127;p5"/>
          <p:cNvSpPr txBox="1">
            <a:spLocks noGrp="1"/>
          </p:cNvSpPr>
          <p:nvPr>
            <p:ph type="body" idx="2"/>
          </p:nvPr>
        </p:nvSpPr>
        <p:spPr>
          <a:xfrm>
            <a:off x="717919" y="4042201"/>
            <a:ext cx="10991997" cy="432473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rgbClr val="183761"/>
              </a:buClr>
              <a:buSzPts val="4000"/>
              <a:buNone/>
            </a:pPr>
            <a:r>
              <a:rPr lang="en-US" sz="3500" dirty="0"/>
              <a:t>A significant company is one that is valuable, transferrable, ready, and </a:t>
            </a:r>
            <a:r>
              <a:rPr lang="en-US" sz="3500" dirty="0">
                <a:solidFill>
                  <a:srgbClr val="003462"/>
                </a:solidFill>
              </a:rPr>
              <a:t>attractive</a:t>
            </a:r>
            <a:r>
              <a:rPr lang="en-US" sz="3500" dirty="0"/>
              <a:t> </a:t>
            </a:r>
            <a:r>
              <a:rPr lang="en-US" sz="3500" b="1" u="sng" dirty="0"/>
              <a:t>at any point. </a:t>
            </a:r>
            <a:r>
              <a:rPr lang="en-US" sz="3500" dirty="0"/>
              <a:t>While the business owner's business, personal, and financial </a:t>
            </a:r>
            <a:r>
              <a:rPr lang="en-US" sz="3500" b="1" u="sng" dirty="0"/>
              <a:t>goals are aligned.</a:t>
            </a:r>
            <a:endParaRPr sz="3500" b="1" u="sng" dirty="0"/>
          </a:p>
        </p:txBody>
      </p:sp>
      <p:sp>
        <p:nvSpPr>
          <p:cNvPr id="5" name="Text Box 2">
            <a:extLst>
              <a:ext uri="{FF2B5EF4-FFF2-40B4-BE49-F238E27FC236}">
                <a16:creationId xmlns:a16="http://schemas.microsoft.com/office/drawing/2014/main" id="{5239AE31-404D-4D31-975E-6C1F8D511F58}"/>
              </a:ext>
            </a:extLst>
          </p:cNvPr>
          <p:cNvSpPr txBox="1">
            <a:spLocks noChangeArrowheads="1"/>
          </p:cNvSpPr>
          <p:nvPr/>
        </p:nvSpPr>
        <p:spPr bwMode="auto">
          <a:xfrm>
            <a:off x="-22032" y="1622214"/>
            <a:ext cx="12214032" cy="2121408"/>
          </a:xfrm>
          <a:prstGeom prst="rect">
            <a:avLst/>
          </a:prstGeom>
          <a:solidFill>
            <a:srgbClr val="203864">
              <a:alpha val="65882"/>
            </a:srgbClr>
          </a:solidFill>
          <a:ln w="9525">
            <a:noFill/>
            <a:miter lim="800000"/>
            <a:headEnd/>
            <a:tailEnd/>
          </a:ln>
          <a:effectLst>
            <a:innerShdw blurRad="622300" dist="38100" dir="16200000">
              <a:prstClr val="black">
                <a:alpha val="49000"/>
              </a:prstClr>
            </a:innerShdw>
          </a:effectLst>
        </p:spPr>
        <p:txBody>
          <a:bodyPr rot="0" vert="horz" wrap="square" lIns="91440" tIns="45720" rIns="91440" bIns="45720" anchor="ctr" anchorCtr="0">
            <a:noAutofit/>
          </a:bodyPr>
          <a:lstStyle/>
          <a:p>
            <a:pPr algn="ctr">
              <a:lnSpc>
                <a:spcPct val="115000"/>
              </a:lnSpc>
            </a:pPr>
            <a:r>
              <a:rPr lang="en-US" sz="8000" b="1" dirty="0">
                <a:solidFill>
                  <a:prstClr val="white"/>
                </a:solidFill>
                <a:effectLst>
                  <a:outerShdw blurRad="31750" dist="25400" dir="5400000" algn="tl" rotWithShape="0">
                    <a:srgbClr val="000000">
                      <a:alpha val="25000"/>
                    </a:srgbClr>
                  </a:outerShdw>
                </a:effectLst>
                <a:latin typeface="Barlow Condensed Medium" panose="00000606000000000000" pitchFamily="2" charset="0"/>
              </a:rPr>
              <a:t>SUCCESSFUL TO SIGNIFICANT</a:t>
            </a:r>
            <a:endParaRPr lang="en-US" dirty="0">
              <a:latin typeface="Barlow Condensed Medium" panose="00000606000000000000" pitchFamily="2"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7DC9388-7BC9-3464-F748-8594D218DFD2}"/>
              </a:ext>
            </a:extLst>
          </p:cNvPr>
          <p:cNvSpPr txBox="1"/>
          <p:nvPr/>
        </p:nvSpPr>
        <p:spPr>
          <a:xfrm>
            <a:off x="137885" y="6277302"/>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9CB74392-F7C9-4F7E-86DE-AD52DDF06918}"/>
              </a:ext>
            </a:extLst>
          </p:cNvPr>
          <p:cNvSpPr/>
          <p:nvPr/>
        </p:nvSpPr>
        <p:spPr>
          <a:xfrm>
            <a:off x="0" y="4458078"/>
            <a:ext cx="12192000" cy="2399922"/>
          </a:xfrm>
          <a:prstGeom prst="rect">
            <a:avLst/>
          </a:prstGeom>
          <a:solidFill>
            <a:srgbClr val="BFC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64A3"/>
              </a:solidFill>
            </a:endParaRPr>
          </a:p>
        </p:txBody>
      </p:sp>
      <p:sp>
        <p:nvSpPr>
          <p:cNvPr id="7" name="Rectangle 6">
            <a:extLst>
              <a:ext uri="{FF2B5EF4-FFF2-40B4-BE49-F238E27FC236}">
                <a16:creationId xmlns:a16="http://schemas.microsoft.com/office/drawing/2014/main" id="{B1519CA8-8A5A-4D49-A151-0BD7078AB6EC}"/>
              </a:ext>
            </a:extLst>
          </p:cNvPr>
          <p:cNvSpPr/>
          <p:nvPr/>
        </p:nvSpPr>
        <p:spPr>
          <a:xfrm>
            <a:off x="701677" y="1623527"/>
            <a:ext cx="8674552" cy="4622282"/>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462"/>
              </a:solidFill>
            </a:endParaRPr>
          </a:p>
        </p:txBody>
      </p:sp>
      <p:grpSp>
        <p:nvGrpSpPr>
          <p:cNvPr id="51" name="Group 50">
            <a:extLst>
              <a:ext uri="{FF2B5EF4-FFF2-40B4-BE49-F238E27FC236}">
                <a16:creationId xmlns:a16="http://schemas.microsoft.com/office/drawing/2014/main" id="{D4B6C2A4-F7C3-423E-B3AD-C8D35FC9D4A6}"/>
              </a:ext>
            </a:extLst>
          </p:cNvPr>
          <p:cNvGrpSpPr/>
          <p:nvPr/>
        </p:nvGrpSpPr>
        <p:grpSpPr>
          <a:xfrm>
            <a:off x="1703931" y="2962283"/>
            <a:ext cx="6670045" cy="2478844"/>
            <a:chOff x="2183669" y="2085608"/>
            <a:chExt cx="6670045" cy="2478844"/>
          </a:xfrm>
        </p:grpSpPr>
        <p:sp>
          <p:nvSpPr>
            <p:cNvPr id="12" name="Title 1">
              <a:extLst>
                <a:ext uri="{FF2B5EF4-FFF2-40B4-BE49-F238E27FC236}">
                  <a16:creationId xmlns:a16="http://schemas.microsoft.com/office/drawing/2014/main" id="{932B5CB1-07A0-4139-8E76-CE5C56D1123B}"/>
                </a:ext>
              </a:extLst>
            </p:cNvPr>
            <p:cNvSpPr txBox="1">
              <a:spLocks/>
            </p:cNvSpPr>
            <p:nvPr/>
          </p:nvSpPr>
          <p:spPr>
            <a:xfrm>
              <a:off x="2183670" y="2085608"/>
              <a:ext cx="6670044" cy="1495794"/>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Barlow Condensed Medium" panose="00000606000000000000" pitchFamily="2" charset="0"/>
                </a:rPr>
                <a:t>Economic and Social </a:t>
              </a:r>
            </a:p>
            <a:p>
              <a:pPr algn="l"/>
              <a:r>
                <a:rPr lang="en-US" sz="5400" b="1" dirty="0">
                  <a:solidFill>
                    <a:schemeClr val="bg1"/>
                  </a:solidFill>
                  <a:latin typeface="Barlow Condensed Medium" panose="00000606000000000000" pitchFamily="2" charset="0"/>
                </a:rPr>
                <a:t>Forces in Play</a:t>
              </a:r>
            </a:p>
          </p:txBody>
        </p:sp>
        <p:sp>
          <p:nvSpPr>
            <p:cNvPr id="13" name="Subtitle 2">
              <a:extLst>
                <a:ext uri="{FF2B5EF4-FFF2-40B4-BE49-F238E27FC236}">
                  <a16:creationId xmlns:a16="http://schemas.microsoft.com/office/drawing/2014/main" id="{728EFE25-5E18-4943-BD47-1D63DED1B2A1}"/>
                </a:ext>
              </a:extLst>
            </p:cNvPr>
            <p:cNvSpPr txBox="1">
              <a:spLocks/>
            </p:cNvSpPr>
            <p:nvPr/>
          </p:nvSpPr>
          <p:spPr>
            <a:xfrm>
              <a:off x="2183669" y="3844255"/>
              <a:ext cx="6670044" cy="72019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a:solidFill>
                    <a:schemeClr val="bg1"/>
                  </a:solidFill>
                  <a:latin typeface="Roboto Condensed" panose="02000000000000000000" pitchFamily="2" charset="0"/>
                  <a:ea typeface="Roboto Condensed" panose="02000000000000000000" pitchFamily="2" charset="0"/>
                  <a:cs typeface="Segoe UI" panose="020B0502040204020203" pitchFamily="34" charset="0"/>
                </a:rPr>
                <a:t>We are in the midst of an unprecedented </a:t>
              </a:r>
              <a:r>
                <a:rPr lang="en-US" sz="2600" i="1" dirty="0">
                  <a:solidFill>
                    <a:srgbClr val="BFCCD8"/>
                  </a:solidFill>
                  <a:latin typeface="Roboto Condensed" panose="02000000000000000000" pitchFamily="2" charset="0"/>
                  <a:ea typeface="Roboto Condensed" panose="02000000000000000000" pitchFamily="2" charset="0"/>
                  <a:cs typeface="Segoe UI" panose="020B0502040204020203" pitchFamily="34" charset="0"/>
                </a:rPr>
                <a:t>generational transfer </a:t>
              </a:r>
              <a:r>
                <a:rPr lang="en-US" sz="2600" dirty="0">
                  <a:solidFill>
                    <a:schemeClr val="bg1"/>
                  </a:solidFill>
                  <a:latin typeface="Roboto Condensed" panose="02000000000000000000" pitchFamily="2" charset="0"/>
                  <a:ea typeface="Roboto Condensed" panose="02000000000000000000" pitchFamily="2" charset="0"/>
                  <a:cs typeface="Segoe UI" panose="020B0502040204020203" pitchFamily="34" charset="0"/>
                </a:rPr>
                <a:t>socially and economically.</a:t>
              </a:r>
            </a:p>
          </p:txBody>
        </p:sp>
      </p:grpSp>
      <p:grpSp>
        <p:nvGrpSpPr>
          <p:cNvPr id="54" name="Group 53">
            <a:extLst>
              <a:ext uri="{FF2B5EF4-FFF2-40B4-BE49-F238E27FC236}">
                <a16:creationId xmlns:a16="http://schemas.microsoft.com/office/drawing/2014/main" id="{CF9B9C9C-C961-4A02-951F-68FA7326A0B3}"/>
              </a:ext>
            </a:extLst>
          </p:cNvPr>
          <p:cNvGrpSpPr/>
          <p:nvPr/>
        </p:nvGrpSpPr>
        <p:grpSpPr>
          <a:xfrm>
            <a:off x="1398364" y="2882113"/>
            <a:ext cx="2590856" cy="546887"/>
            <a:chOff x="5921829" y="2844800"/>
            <a:chExt cx="3487198" cy="584200"/>
          </a:xfrm>
        </p:grpSpPr>
        <p:cxnSp>
          <p:nvCxnSpPr>
            <p:cNvPr id="55" name="Straight Connector 54">
              <a:extLst>
                <a:ext uri="{FF2B5EF4-FFF2-40B4-BE49-F238E27FC236}">
                  <a16:creationId xmlns:a16="http://schemas.microsoft.com/office/drawing/2014/main" id="{F4EA0D06-9F76-4A51-A86E-8E01D2D476EB}"/>
                </a:ext>
              </a:extLst>
            </p:cNvPr>
            <p:cNvCxnSpPr/>
            <p:nvPr/>
          </p:nvCxnSpPr>
          <p:spPr>
            <a:xfrm>
              <a:off x="5921829" y="2844800"/>
              <a:ext cx="0" cy="584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81CE3B-C600-4348-B625-559EA9262C38}"/>
                </a:ext>
              </a:extLst>
            </p:cNvPr>
            <p:cNvCxnSpPr>
              <a:cxnSpLocks/>
            </p:cNvCxnSpPr>
            <p:nvPr/>
          </p:nvCxnSpPr>
          <p:spPr>
            <a:xfrm>
              <a:off x="5921829" y="2844800"/>
              <a:ext cx="34871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931FB573-E882-4C9A-9679-915F6322F9E7}"/>
              </a:ext>
            </a:extLst>
          </p:cNvPr>
          <p:cNvGrpSpPr/>
          <p:nvPr/>
        </p:nvGrpSpPr>
        <p:grpSpPr>
          <a:xfrm rot="10800000">
            <a:off x="3989220" y="5023137"/>
            <a:ext cx="4690324" cy="546887"/>
            <a:chOff x="5921829" y="2844800"/>
            <a:chExt cx="6313006" cy="584200"/>
          </a:xfrm>
        </p:grpSpPr>
        <p:cxnSp>
          <p:nvCxnSpPr>
            <p:cNvPr id="58" name="Straight Connector 57">
              <a:extLst>
                <a:ext uri="{FF2B5EF4-FFF2-40B4-BE49-F238E27FC236}">
                  <a16:creationId xmlns:a16="http://schemas.microsoft.com/office/drawing/2014/main" id="{05A0DC6F-C8C0-419A-A43B-0779B2EC0234}"/>
                </a:ext>
              </a:extLst>
            </p:cNvPr>
            <p:cNvCxnSpPr/>
            <p:nvPr/>
          </p:nvCxnSpPr>
          <p:spPr>
            <a:xfrm>
              <a:off x="5921829" y="2844800"/>
              <a:ext cx="0" cy="584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2A35341-A07E-4658-AAD7-B2156BA23C06}"/>
                </a:ext>
              </a:extLst>
            </p:cNvPr>
            <p:cNvCxnSpPr>
              <a:cxnSpLocks/>
            </p:cNvCxnSpPr>
            <p:nvPr/>
          </p:nvCxnSpPr>
          <p:spPr>
            <a:xfrm rot="10800000" flipH="1">
              <a:off x="5921829" y="2844800"/>
              <a:ext cx="63130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2A1814BC-FA36-4EEF-ADC0-44992E046556}"/>
              </a:ext>
            </a:extLst>
          </p:cNvPr>
          <p:cNvCxnSpPr>
            <a:cxnSpLocks/>
          </p:cNvCxnSpPr>
          <p:nvPr/>
        </p:nvCxnSpPr>
        <p:spPr>
          <a:xfrm>
            <a:off x="1703931" y="4589229"/>
            <a:ext cx="66700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954F0F9-A316-88AD-E7B7-2A03515AAAF9}"/>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163935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0" name="Google Shape;140;p7"/>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The Baby Boomers</a:t>
            </a:r>
            <a:endParaRPr/>
          </a:p>
        </p:txBody>
      </p:sp>
      <p:graphicFrame>
        <p:nvGraphicFramePr>
          <p:cNvPr id="141" name="Google Shape;141;p7"/>
          <p:cNvGraphicFramePr/>
          <p:nvPr/>
        </p:nvGraphicFramePr>
        <p:xfrm>
          <a:off x="824948" y="1718879"/>
          <a:ext cx="10554275" cy="3919925"/>
        </p:xfrm>
        <a:graphic>
          <a:graphicData uri="http://schemas.openxmlformats.org/drawingml/2006/table">
            <a:tbl>
              <a:tblPr firstRow="1" bandRow="1">
                <a:noFill/>
                <a:tableStyleId>{91697D30-64C8-4455-85D6-8D5331332575}</a:tableStyleId>
              </a:tblPr>
              <a:tblGrid>
                <a:gridCol w="1736825">
                  <a:extLst>
                    <a:ext uri="{9D8B030D-6E8A-4147-A177-3AD203B41FA5}">
                      <a16:colId xmlns:a16="http://schemas.microsoft.com/office/drawing/2014/main" val="20000"/>
                    </a:ext>
                  </a:extLst>
                </a:gridCol>
                <a:gridCol w="2198925">
                  <a:extLst>
                    <a:ext uri="{9D8B030D-6E8A-4147-A177-3AD203B41FA5}">
                      <a16:colId xmlns:a16="http://schemas.microsoft.com/office/drawing/2014/main" val="20001"/>
                    </a:ext>
                  </a:extLst>
                </a:gridCol>
                <a:gridCol w="2213425">
                  <a:extLst>
                    <a:ext uri="{9D8B030D-6E8A-4147-A177-3AD203B41FA5}">
                      <a16:colId xmlns:a16="http://schemas.microsoft.com/office/drawing/2014/main" val="20002"/>
                    </a:ext>
                  </a:extLst>
                </a:gridCol>
                <a:gridCol w="2198925">
                  <a:extLst>
                    <a:ext uri="{9D8B030D-6E8A-4147-A177-3AD203B41FA5}">
                      <a16:colId xmlns:a16="http://schemas.microsoft.com/office/drawing/2014/main" val="20003"/>
                    </a:ext>
                  </a:extLst>
                </a:gridCol>
                <a:gridCol w="2206175">
                  <a:extLst>
                    <a:ext uri="{9D8B030D-6E8A-4147-A177-3AD203B41FA5}">
                      <a16:colId xmlns:a16="http://schemas.microsoft.com/office/drawing/2014/main" val="20004"/>
                    </a:ext>
                  </a:extLst>
                </a:gridCol>
              </a:tblGrid>
              <a:tr h="37930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0" i="0">
                          <a:latin typeface="Barlow Condensed Medium"/>
                          <a:ea typeface="Barlow Condensed Medium"/>
                          <a:cs typeface="Barlow Condensed Medium"/>
                          <a:sym typeface="Barlow Condensed Medium"/>
                        </a:rPr>
                        <a:t>Traditionalists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83761"/>
                    </a:solidFill>
                  </a:tcPr>
                </a:tc>
                <a:tc>
                  <a:txBody>
                    <a:bodyPr/>
                    <a:lstStyle/>
                    <a:p>
                      <a:pPr marL="0" marR="0" lvl="0" indent="0" algn="ctr" rtl="0">
                        <a:lnSpc>
                          <a:spcPct val="100000"/>
                        </a:lnSpc>
                        <a:spcBef>
                          <a:spcPts val="0"/>
                        </a:spcBef>
                        <a:spcAft>
                          <a:spcPts val="0"/>
                        </a:spcAft>
                        <a:buClr>
                          <a:schemeClr val="lt1"/>
                        </a:buClr>
                        <a:buSzPts val="1800"/>
                        <a:buFont typeface="Barlow Condensed Medium"/>
                        <a:buNone/>
                      </a:pPr>
                      <a:r>
                        <a:rPr lang="en-US" sz="1800" b="0" i="0">
                          <a:solidFill>
                            <a:schemeClr val="lt1"/>
                          </a:solidFill>
                          <a:latin typeface="Barlow Condensed Medium"/>
                          <a:ea typeface="Barlow Condensed Medium"/>
                          <a:cs typeface="Barlow Condensed Medium"/>
                          <a:sym typeface="Barlow Condensed Medium"/>
                        </a:rPr>
                        <a:t>Baby Boomers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F9000"/>
                    </a:solidFill>
                  </a:tcPr>
                </a:tc>
                <a:tc>
                  <a:txBody>
                    <a:bodyPr/>
                    <a:lstStyle/>
                    <a:p>
                      <a:pPr marL="0" marR="0" lvl="0" indent="0" algn="ctr" rtl="0">
                        <a:lnSpc>
                          <a:spcPct val="100000"/>
                        </a:lnSpc>
                        <a:spcBef>
                          <a:spcPts val="0"/>
                        </a:spcBef>
                        <a:spcAft>
                          <a:spcPts val="0"/>
                        </a:spcAft>
                        <a:buClr>
                          <a:schemeClr val="dk1"/>
                        </a:buClr>
                        <a:buSzPts val="1800"/>
                        <a:buFont typeface="Barlow Condensed Medium"/>
                        <a:buNone/>
                      </a:pPr>
                      <a:r>
                        <a:rPr lang="en-US" sz="1800" b="0" i="0">
                          <a:latin typeface="Barlow Condensed Medium"/>
                          <a:ea typeface="Barlow Condensed Medium"/>
                          <a:cs typeface="Barlow Condensed Medium"/>
                          <a:sym typeface="Barlow Condensed Medium"/>
                        </a:rPr>
                        <a:t>Generation X</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83761"/>
                    </a:solidFill>
                  </a:tcPr>
                </a:tc>
                <a:tc>
                  <a:txBody>
                    <a:bodyPr/>
                    <a:lstStyle/>
                    <a:p>
                      <a:pPr marL="0" marR="0" lvl="0" indent="0" algn="ctr" rtl="0">
                        <a:lnSpc>
                          <a:spcPct val="100000"/>
                        </a:lnSpc>
                        <a:spcBef>
                          <a:spcPts val="0"/>
                        </a:spcBef>
                        <a:spcAft>
                          <a:spcPts val="0"/>
                        </a:spcAft>
                        <a:buClr>
                          <a:schemeClr val="dk1"/>
                        </a:buClr>
                        <a:buSzPts val="1800"/>
                        <a:buFont typeface="Barlow Condensed Medium"/>
                        <a:buNone/>
                      </a:pPr>
                      <a:r>
                        <a:rPr lang="en-US" sz="1800" b="0" i="0">
                          <a:latin typeface="Barlow Condensed Medium"/>
                          <a:ea typeface="Barlow Condensed Medium"/>
                          <a:cs typeface="Barlow Condensed Medium"/>
                          <a:sym typeface="Barlow Condensed Medium"/>
                        </a:rPr>
                        <a:t>Millennials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83761"/>
                    </a:solidFill>
                  </a:tcPr>
                </a:tc>
                <a:extLst>
                  <a:ext uri="{0D108BD9-81ED-4DB2-BD59-A6C34878D82A}">
                    <a16:rowId xmlns:a16="http://schemas.microsoft.com/office/drawing/2014/main" val="10000"/>
                  </a:ext>
                </a:extLst>
              </a:tr>
              <a:tr h="572450">
                <a:tc>
                  <a:txBody>
                    <a:bodyPr/>
                    <a:lstStyle/>
                    <a:p>
                      <a:pPr marL="0" marR="0" lvl="0" indent="0" algn="l" rtl="0">
                        <a:spcBef>
                          <a:spcPts val="0"/>
                        </a:spcBef>
                        <a:spcAft>
                          <a:spcPts val="0"/>
                        </a:spcAft>
                        <a:buNone/>
                      </a:pPr>
                      <a:r>
                        <a:rPr lang="en-US" sz="1200" b="0" i="0" dirty="0">
                          <a:latin typeface="Roboto Light"/>
                          <a:ea typeface="Roboto Light"/>
                          <a:cs typeface="Roboto Light"/>
                          <a:sym typeface="Roboto Light"/>
                        </a:rPr>
                        <a:t>Birth Years</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1900 – 1945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1946 – 1964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1965 – 1980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1981 – 2000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80575">
                <a:tc>
                  <a:txBody>
                    <a:bodyPr/>
                    <a:lstStyle/>
                    <a:p>
                      <a:pPr marL="0" marR="0" lvl="0" indent="0" algn="l" rtl="0">
                        <a:spcBef>
                          <a:spcPts val="0"/>
                        </a:spcBef>
                        <a:spcAft>
                          <a:spcPts val="0"/>
                        </a:spcAft>
                        <a:buNone/>
                      </a:pPr>
                      <a:r>
                        <a:rPr lang="en-US" sz="1200" b="0" i="0" dirty="0">
                          <a:latin typeface="Roboto Light"/>
                          <a:ea typeface="Roboto Light"/>
                          <a:cs typeface="Roboto Light"/>
                          <a:sym typeface="Roboto Light"/>
                        </a:rPr>
                        <a:t>Gen Nicknames</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dirty="0">
                          <a:latin typeface="Roboto"/>
                          <a:ea typeface="Roboto"/>
                          <a:cs typeface="Roboto"/>
                          <a:sym typeface="Roboto"/>
                        </a:rPr>
                        <a:t>Moral Authority</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dirty="0">
                          <a:latin typeface="Roboto"/>
                          <a:ea typeface="Roboto"/>
                          <a:cs typeface="Roboto"/>
                          <a:sym typeface="Roboto"/>
                        </a:rPr>
                        <a:t>“Me” Generation</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Gen X</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Gen Y, Echo Boomers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95075">
                <a:tc>
                  <a:txBody>
                    <a:bodyPr/>
                    <a:lstStyle/>
                    <a:p>
                      <a:pPr marL="0" marR="0" lvl="0" indent="0" algn="l" rtl="0">
                        <a:spcBef>
                          <a:spcPts val="0"/>
                        </a:spcBef>
                        <a:spcAft>
                          <a:spcPts val="0"/>
                        </a:spcAft>
                        <a:buNone/>
                      </a:pPr>
                      <a:r>
                        <a:rPr lang="en-US" sz="1200" b="0" i="0">
                          <a:latin typeface="Roboto Light"/>
                          <a:ea typeface="Roboto Light"/>
                          <a:cs typeface="Roboto Light"/>
                          <a:sym typeface="Roboto Light"/>
                        </a:rPr>
                        <a:t>Key Attribute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Committed to Company</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Ability to Handle Crisis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Work / Life Balance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Ambitious But Not Focused</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02350">
                <a:tc>
                  <a:txBody>
                    <a:bodyPr/>
                    <a:lstStyle/>
                    <a:p>
                      <a:pPr marL="0" marR="0" lvl="0" indent="0" algn="l" rtl="0">
                        <a:spcBef>
                          <a:spcPts val="0"/>
                        </a:spcBef>
                        <a:spcAft>
                          <a:spcPts val="0"/>
                        </a:spcAft>
                        <a:buNone/>
                      </a:pPr>
                      <a:r>
                        <a:rPr lang="en-US" sz="1200" b="0" i="0">
                          <a:latin typeface="Roboto Light"/>
                          <a:ea typeface="Roboto Light"/>
                          <a:cs typeface="Roboto Light"/>
                          <a:sym typeface="Roboto Light"/>
                        </a:rPr>
                        <a:t>Work Ethic</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Pay Your Dues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60-Hour Work Week</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Work Smarter, Not Harder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What’s Next?</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02350">
                <a:tc>
                  <a:txBody>
                    <a:bodyPr/>
                    <a:lstStyle/>
                    <a:p>
                      <a:pPr marL="0" marR="0" lvl="0" indent="0" algn="l" rtl="0">
                        <a:spcBef>
                          <a:spcPts val="0"/>
                        </a:spcBef>
                        <a:spcAft>
                          <a:spcPts val="0"/>
                        </a:spcAft>
                        <a:buNone/>
                      </a:pPr>
                      <a:r>
                        <a:rPr lang="en-US" sz="1200" b="0" i="0">
                          <a:latin typeface="Roboto Light"/>
                          <a:ea typeface="Roboto Light"/>
                          <a:cs typeface="Roboto Light"/>
                          <a:sym typeface="Roboto Light"/>
                        </a:rPr>
                        <a:t>Views on Money</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Pay cash</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Buy now, pay later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Save, save, save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Earn to spend</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87825">
                <a:tc>
                  <a:txBody>
                    <a:bodyPr/>
                    <a:lstStyle/>
                    <a:p>
                      <a:pPr marL="0" marR="0" lvl="0" indent="0" algn="l" rtl="0">
                        <a:spcBef>
                          <a:spcPts val="0"/>
                        </a:spcBef>
                        <a:spcAft>
                          <a:spcPts val="0"/>
                        </a:spcAft>
                        <a:buNone/>
                      </a:pPr>
                      <a:r>
                        <a:rPr lang="en-US" sz="1200" b="0" i="0">
                          <a:latin typeface="Roboto Light"/>
                          <a:ea typeface="Roboto Light"/>
                          <a:cs typeface="Roboto Light"/>
                          <a:sym typeface="Roboto Light"/>
                        </a:rPr>
                        <a:t>Core Value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Family / Community</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Success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a:latin typeface="Roboto"/>
                          <a:ea typeface="Roboto"/>
                          <a:cs typeface="Roboto"/>
                          <a:sym typeface="Roboto"/>
                        </a:rPr>
                        <a:t>Time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boto"/>
                        <a:buNone/>
                      </a:pPr>
                      <a:r>
                        <a:rPr lang="en-US" sz="1400" b="0" i="0" dirty="0">
                          <a:latin typeface="Roboto"/>
                          <a:ea typeface="Roboto"/>
                          <a:cs typeface="Roboto"/>
                          <a:sym typeface="Roboto"/>
                        </a:rPr>
                        <a:t>Individuality</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9952E01C-1965-4746-BDF4-1792B0B5DCC2}"/>
              </a:ext>
            </a:extLst>
          </p:cNvPr>
          <p:cNvSpPr txBox="1"/>
          <p:nvPr/>
        </p:nvSpPr>
        <p:spPr>
          <a:xfrm>
            <a:off x="4015273" y="6334780"/>
            <a:ext cx="4161453" cy="523220"/>
          </a:xfrm>
          <a:prstGeom prst="rect">
            <a:avLst/>
          </a:prstGeom>
          <a:noFill/>
        </p:spPr>
        <p:txBody>
          <a:bodyPr wrap="square" rtlCol="0">
            <a:spAutoFit/>
          </a:bodyPr>
          <a:lstStyle/>
          <a:p>
            <a:r>
              <a:rPr kumimoji="0" lang="en-US" sz="1400" i="1" u="none" strike="noStrike" kern="1200" cap="none" spc="5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mn-cs"/>
              </a:rPr>
              <a:t>Refer to the WMFC Generational Differences Report</a:t>
            </a:r>
            <a:endParaRPr kumimoji="0" lang="en-US" sz="1400" i="1"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endParaRPr>
          </a:p>
          <a:p>
            <a:endParaRPr lang="en-US" dirty="0"/>
          </a:p>
        </p:txBody>
      </p:sp>
      <p:sp>
        <p:nvSpPr>
          <p:cNvPr id="3" name="TextBox 2">
            <a:extLst>
              <a:ext uri="{FF2B5EF4-FFF2-40B4-BE49-F238E27FC236}">
                <a16:creationId xmlns:a16="http://schemas.microsoft.com/office/drawing/2014/main" id="{DEE6527F-BAB9-4484-0088-7E1F1C66586E}"/>
              </a:ext>
            </a:extLst>
          </p:cNvPr>
          <p:cNvSpPr txBox="1"/>
          <p:nvPr/>
        </p:nvSpPr>
        <p:spPr>
          <a:xfrm>
            <a:off x="137884" y="6541892"/>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p:nvPr/>
        </p:nvSpPr>
        <p:spPr>
          <a:xfrm>
            <a:off x="6861357" y="4749968"/>
            <a:ext cx="4492500" cy="415200"/>
          </a:xfrm>
          <a:prstGeom prst="rect">
            <a:avLst/>
          </a:prstGeom>
          <a:solidFill>
            <a:srgbClr val="0F65A4"/>
          </a:solidFill>
          <a:ln>
            <a:noFill/>
          </a:ln>
          <a:effectLst>
            <a:outerShdw blurRad="38100" dist="38100" dir="2700000" algn="tl"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9"/>
          <p:cNvSpPr/>
          <p:nvPr/>
        </p:nvSpPr>
        <p:spPr>
          <a:xfrm>
            <a:off x="6861357" y="4131302"/>
            <a:ext cx="4492443" cy="415236"/>
          </a:xfrm>
          <a:prstGeom prst="rect">
            <a:avLst/>
          </a:prstGeom>
          <a:solidFill>
            <a:srgbClr val="1B693A"/>
          </a:solidFill>
          <a:ln>
            <a:noFill/>
          </a:ln>
          <a:effectLst>
            <a:outerShdw blurRad="38100" dist="38100" dir="2700000" algn="tl"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55" name="Google Shape;155;p9"/>
          <p:cNvGraphicFramePr/>
          <p:nvPr>
            <p:extLst>
              <p:ext uri="{D42A27DB-BD31-4B8C-83A1-F6EECF244321}">
                <p14:modId xmlns:p14="http://schemas.microsoft.com/office/powerpoint/2010/main" val="2250914207"/>
              </p:ext>
            </p:extLst>
          </p:nvPr>
        </p:nvGraphicFramePr>
        <p:xfrm>
          <a:off x="-1141612" y="734113"/>
          <a:ext cx="8849400" cy="5899800"/>
        </p:xfrm>
        <a:graphic>
          <a:graphicData uri="http://schemas.openxmlformats.org/drawingml/2006/chart">
            <c:chart xmlns:c="http://schemas.openxmlformats.org/drawingml/2006/chart" xmlns:r="http://schemas.openxmlformats.org/officeDocument/2006/relationships" r:id="rId3"/>
          </a:graphicData>
        </a:graphic>
      </p:graphicFrame>
      <p:sp>
        <p:nvSpPr>
          <p:cNvPr id="156" name="Google Shape;156;p9"/>
          <p:cNvSpPr/>
          <p:nvPr/>
        </p:nvSpPr>
        <p:spPr>
          <a:xfrm>
            <a:off x="6861357" y="3507060"/>
            <a:ext cx="4492500" cy="415200"/>
          </a:xfrm>
          <a:prstGeom prst="rect">
            <a:avLst/>
          </a:prstGeom>
          <a:solidFill>
            <a:srgbClr val="183761"/>
          </a:solidFill>
          <a:ln>
            <a:noFill/>
          </a:ln>
          <a:effectLst>
            <a:outerShdw blurRad="38100" dist="38100" dir="2700000" algn="tl"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158" name="Google Shape;158;p9"/>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State of Owner Readiness Fact</a:t>
            </a:r>
            <a:endParaRPr/>
          </a:p>
        </p:txBody>
      </p:sp>
      <p:sp>
        <p:nvSpPr>
          <p:cNvPr id="159" name="Google Shape;159;p9"/>
          <p:cNvSpPr txBox="1"/>
          <p:nvPr/>
        </p:nvSpPr>
        <p:spPr>
          <a:xfrm>
            <a:off x="1768672" y="3075717"/>
            <a:ext cx="3029100" cy="1715045"/>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1100" cap="none" dirty="0">
                <a:solidFill>
                  <a:srgbClr val="0F65A4"/>
                </a:solidFill>
                <a:latin typeface="Roboto Condensed"/>
                <a:ea typeface="Roboto Condensed"/>
                <a:cs typeface="Roboto Condensed"/>
                <a:sym typeface="Roboto Condensed"/>
              </a:rPr>
              <a:t>95% OF OWNERS AGREED WITH THIS STATEMENT:</a:t>
            </a:r>
            <a:endParaRPr sz="1050" dirty="0">
              <a:solidFill>
                <a:srgbClr val="0F65A4"/>
              </a:solidFill>
              <a:latin typeface="Roboto Condensed"/>
              <a:ea typeface="Roboto Condensed"/>
              <a:cs typeface="Roboto Condensed"/>
              <a:sym typeface="Roboto Condensed"/>
            </a:endParaRPr>
          </a:p>
          <a:p>
            <a:pPr marL="0" marR="0" lvl="0" indent="0" algn="ctr" rtl="0">
              <a:lnSpc>
                <a:spcPct val="115000"/>
              </a:lnSpc>
              <a:spcBef>
                <a:spcPts val="1200"/>
              </a:spcBef>
              <a:spcAft>
                <a:spcPts val="0"/>
              </a:spcAft>
              <a:buNone/>
            </a:pPr>
            <a:r>
              <a:rPr lang="en-US" sz="1800" dirty="0">
                <a:solidFill>
                  <a:srgbClr val="183761"/>
                </a:solidFill>
                <a:latin typeface="Roboto Condensed"/>
                <a:ea typeface="Roboto Condensed"/>
                <a:cs typeface="Roboto Condensed"/>
                <a:sym typeface="Roboto Condensed"/>
              </a:rPr>
              <a:t>“Having a transition strategy is important both for my future and for the future of my business.”</a:t>
            </a:r>
            <a:endParaRPr sz="1050" dirty="0">
              <a:solidFill>
                <a:srgbClr val="183761"/>
              </a:solidFill>
              <a:latin typeface="Roboto Condensed"/>
              <a:ea typeface="Roboto Condensed"/>
              <a:cs typeface="Roboto Condensed"/>
              <a:sym typeface="Roboto Condensed"/>
            </a:endParaRPr>
          </a:p>
        </p:txBody>
      </p:sp>
      <p:sp>
        <p:nvSpPr>
          <p:cNvPr id="160" name="Google Shape;160;p9"/>
          <p:cNvSpPr txBox="1"/>
          <p:nvPr/>
        </p:nvSpPr>
        <p:spPr>
          <a:xfrm>
            <a:off x="6950432" y="1826913"/>
            <a:ext cx="5020743"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0F65A4"/>
                </a:solidFill>
                <a:latin typeface="Roboto Condensed"/>
                <a:ea typeface="Roboto Condensed"/>
                <a:cs typeface="Roboto Condensed"/>
                <a:sym typeface="Roboto Condensed"/>
              </a:rPr>
              <a:t>And Yet…</a:t>
            </a:r>
            <a:endParaRPr dirty="0"/>
          </a:p>
          <a:p>
            <a:pPr marL="0" marR="0" lvl="0" indent="0" algn="l" rtl="0">
              <a:spcBef>
                <a:spcPts val="0"/>
              </a:spcBef>
              <a:spcAft>
                <a:spcPts val="0"/>
              </a:spcAft>
              <a:buNone/>
            </a:pPr>
            <a:endParaRPr sz="1600" dirty="0">
              <a:solidFill>
                <a:srgbClr val="183761"/>
              </a:solidFill>
              <a:latin typeface="Roboto"/>
              <a:ea typeface="Roboto"/>
              <a:cs typeface="Roboto"/>
              <a:sym typeface="Roboto"/>
            </a:endParaRPr>
          </a:p>
          <a:p>
            <a:pPr marL="0" marR="0" lvl="0" indent="0" algn="l" rtl="0">
              <a:spcBef>
                <a:spcPts val="0"/>
              </a:spcBef>
              <a:spcAft>
                <a:spcPts val="0"/>
              </a:spcAft>
              <a:buNone/>
            </a:pPr>
            <a:r>
              <a:rPr lang="en-US" sz="1600" dirty="0">
                <a:solidFill>
                  <a:srgbClr val="183761"/>
                </a:solidFill>
                <a:latin typeface="Roboto"/>
                <a:ea typeface="Roboto"/>
                <a:cs typeface="Roboto"/>
                <a:sym typeface="Roboto"/>
              </a:rPr>
              <a:t>The very same surveyed owners reported the following data which proved contrary to the statement that readiness was actionably important:</a:t>
            </a:r>
            <a:endParaRPr sz="1600" dirty="0">
              <a:solidFill>
                <a:srgbClr val="183761"/>
              </a:solidFill>
              <a:latin typeface="Roboto"/>
              <a:ea typeface="Roboto"/>
              <a:cs typeface="Roboto"/>
              <a:sym typeface="Roboto"/>
            </a:endParaRPr>
          </a:p>
          <a:p>
            <a:pPr marL="0" marR="0" lvl="0" indent="0" algn="l" rtl="0">
              <a:spcBef>
                <a:spcPts val="0"/>
              </a:spcBef>
              <a:spcAft>
                <a:spcPts val="0"/>
              </a:spcAft>
              <a:buNone/>
            </a:pPr>
            <a:endParaRPr sz="1600" dirty="0">
              <a:solidFill>
                <a:srgbClr val="183761"/>
              </a:solidFill>
              <a:latin typeface="Roboto"/>
              <a:ea typeface="Roboto"/>
              <a:cs typeface="Roboto"/>
              <a:sym typeface="Roboto"/>
            </a:endParaRPr>
          </a:p>
          <a:p>
            <a:pPr marL="0" marR="0" lvl="0" indent="0" algn="l" rtl="0">
              <a:lnSpc>
                <a:spcPct val="250000"/>
              </a:lnSpc>
              <a:spcBef>
                <a:spcPts val="0"/>
              </a:spcBef>
              <a:spcAft>
                <a:spcPts val="0"/>
              </a:spcAft>
              <a:buNone/>
            </a:pPr>
            <a:r>
              <a:rPr lang="en-US" sz="1600" dirty="0">
                <a:solidFill>
                  <a:schemeClr val="lt1"/>
                </a:solidFill>
                <a:latin typeface="Roboto"/>
                <a:ea typeface="Roboto"/>
                <a:cs typeface="Roboto"/>
                <a:sym typeface="Roboto"/>
              </a:rPr>
              <a:t>58% of owners have no written transition plan.</a:t>
            </a:r>
            <a:endParaRPr dirty="0"/>
          </a:p>
          <a:p>
            <a:pPr marL="0" marR="0" lvl="0" indent="0" algn="l" rtl="0">
              <a:lnSpc>
                <a:spcPct val="250000"/>
              </a:lnSpc>
              <a:spcBef>
                <a:spcPts val="0"/>
              </a:spcBef>
              <a:spcAft>
                <a:spcPts val="0"/>
              </a:spcAft>
              <a:buNone/>
            </a:pPr>
            <a:r>
              <a:rPr lang="en-US" sz="1600" dirty="0">
                <a:solidFill>
                  <a:schemeClr val="lt1"/>
                </a:solidFill>
                <a:latin typeface="Roboto"/>
                <a:ea typeface="Roboto"/>
                <a:cs typeface="Roboto"/>
                <a:sym typeface="Roboto"/>
              </a:rPr>
              <a:t>9% have done no planning at all.</a:t>
            </a:r>
            <a:endParaRPr dirty="0"/>
          </a:p>
          <a:p>
            <a:pPr marL="0" marR="0" lvl="0" indent="0" algn="l" rtl="0">
              <a:lnSpc>
                <a:spcPct val="250000"/>
              </a:lnSpc>
              <a:spcBef>
                <a:spcPts val="0"/>
              </a:spcBef>
              <a:spcAft>
                <a:spcPts val="0"/>
              </a:spcAft>
              <a:buNone/>
            </a:pPr>
            <a:r>
              <a:rPr lang="en-US" sz="1600" dirty="0">
                <a:solidFill>
                  <a:schemeClr val="lt1"/>
                </a:solidFill>
                <a:latin typeface="Roboto"/>
                <a:ea typeface="Roboto"/>
                <a:cs typeface="Roboto"/>
                <a:sym typeface="Roboto"/>
              </a:rPr>
              <a:t>59% have no written personal third act plan.</a:t>
            </a:r>
            <a:endParaRPr dirty="0"/>
          </a:p>
        </p:txBody>
      </p:sp>
      <p:sp>
        <p:nvSpPr>
          <p:cNvPr id="2" name="TextBox 1">
            <a:extLst>
              <a:ext uri="{FF2B5EF4-FFF2-40B4-BE49-F238E27FC236}">
                <a16:creationId xmlns:a16="http://schemas.microsoft.com/office/drawing/2014/main" id="{55D788C5-B645-75FC-60A7-C0210454F89B}"/>
              </a:ext>
            </a:extLst>
          </p:cNvPr>
          <p:cNvSpPr txBox="1"/>
          <p:nvPr/>
        </p:nvSpPr>
        <p:spPr>
          <a:xfrm>
            <a:off x="750769" y="6192718"/>
            <a:ext cx="3215945" cy="276999"/>
          </a:xfrm>
          <a:prstGeom prst="rect">
            <a:avLst/>
          </a:prstGeom>
          <a:noFill/>
        </p:spPr>
        <p:txBody>
          <a:bodyPr wrap="none" rtlCol="0">
            <a:spAutoFit/>
          </a:bodyPr>
          <a:lstStyle/>
          <a:p>
            <a:r>
              <a:rPr lang="en-US" sz="1200" dirty="0"/>
              <a:t>EPI State of Owner Readiness Survey, 2023</a:t>
            </a:r>
          </a:p>
        </p:txBody>
      </p:sp>
      <p:sp>
        <p:nvSpPr>
          <p:cNvPr id="3" name="TextBox 2">
            <a:extLst>
              <a:ext uri="{FF2B5EF4-FFF2-40B4-BE49-F238E27FC236}">
                <a16:creationId xmlns:a16="http://schemas.microsoft.com/office/drawing/2014/main" id="{412F323B-94AF-C83A-C0DB-5BC4D9FD05E1}"/>
              </a:ext>
            </a:extLst>
          </p:cNvPr>
          <p:cNvSpPr txBox="1"/>
          <p:nvPr/>
        </p:nvSpPr>
        <p:spPr>
          <a:xfrm>
            <a:off x="137885" y="6564402"/>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47" name="Google Shape;147;p8"/>
          <p:cNvSpPr txBox="1">
            <a:spLocks noGrp="1"/>
          </p:cNvSpPr>
          <p:nvPr>
            <p:ph type="body" idx="1"/>
          </p:nvPr>
        </p:nvSpPr>
        <p:spPr>
          <a:xfrm>
            <a:off x="736601" y="224209"/>
            <a:ext cx="6307138" cy="33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a:t>The Market Need</a:t>
            </a:r>
            <a:endParaRPr/>
          </a:p>
        </p:txBody>
      </p:sp>
      <p:sp>
        <p:nvSpPr>
          <p:cNvPr id="148" name="Google Shape;148;p8"/>
          <p:cNvSpPr txBox="1">
            <a:spLocks noGrp="1"/>
          </p:cNvSpPr>
          <p:nvPr>
            <p:ph type="body" idx="2"/>
          </p:nvPr>
        </p:nvSpPr>
        <p:spPr>
          <a:xfrm>
            <a:off x="736601" y="1391080"/>
            <a:ext cx="10732310" cy="4075840"/>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70% of the owner's wealth is trapped in their company </a:t>
            </a:r>
          </a:p>
          <a:p>
            <a:pPr marL="0" lvl="0" indent="0" algn="l" rtl="0">
              <a:lnSpc>
                <a:spcPct val="90000"/>
              </a:lnSpc>
              <a:spcBef>
                <a:spcPts val="0"/>
              </a:spcBef>
              <a:spcAft>
                <a:spcPts val="0"/>
              </a:spcAft>
              <a:buClr>
                <a:srgbClr val="183761"/>
              </a:buClr>
              <a:buSzPts val="2800"/>
              <a:buNone/>
            </a:pPr>
            <a:endParaRPr lang="en-US" sz="2400" dirty="0"/>
          </a:p>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30% of owner’s do not understand their exit options </a:t>
            </a:r>
          </a:p>
          <a:p>
            <a:pPr marL="0" lvl="0" indent="0" algn="l" rtl="0">
              <a:lnSpc>
                <a:spcPct val="90000"/>
              </a:lnSpc>
              <a:spcBef>
                <a:spcPts val="0"/>
              </a:spcBef>
              <a:spcAft>
                <a:spcPts val="0"/>
              </a:spcAft>
              <a:buClr>
                <a:srgbClr val="183761"/>
              </a:buClr>
              <a:buSzPts val="2800"/>
              <a:buNone/>
            </a:pPr>
            <a:endParaRPr lang="en-US" sz="2400" dirty="0"/>
          </a:p>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78% have not engaged with a formed a transition advisory team</a:t>
            </a:r>
          </a:p>
          <a:p>
            <a:pPr marL="0" lvl="0" indent="0" algn="l" rtl="0">
              <a:lnSpc>
                <a:spcPct val="90000"/>
              </a:lnSpc>
              <a:spcBef>
                <a:spcPts val="0"/>
              </a:spcBef>
              <a:spcAft>
                <a:spcPts val="0"/>
              </a:spcAft>
              <a:buClr>
                <a:srgbClr val="183761"/>
              </a:buClr>
              <a:buSzPts val="2800"/>
              <a:buNone/>
            </a:pPr>
            <a:endParaRPr lang="en-US" sz="2400" dirty="0"/>
          </a:p>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75% of owner’s profoundly regret selling their business just a year after selling it </a:t>
            </a:r>
          </a:p>
          <a:p>
            <a:pPr marL="0" lvl="0" indent="0" algn="l" rtl="0">
              <a:lnSpc>
                <a:spcPct val="90000"/>
              </a:lnSpc>
              <a:spcBef>
                <a:spcPts val="0"/>
              </a:spcBef>
              <a:spcAft>
                <a:spcPts val="0"/>
              </a:spcAft>
              <a:buClr>
                <a:srgbClr val="183761"/>
              </a:buClr>
              <a:buSzPts val="2800"/>
              <a:buNone/>
            </a:pPr>
            <a:endParaRPr lang="en-US" sz="2400" dirty="0"/>
          </a:p>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49% of owners want to sell within the next 5 years </a:t>
            </a:r>
          </a:p>
          <a:p>
            <a:pPr lvl="0" indent="-457200" algn="l" rtl="0">
              <a:lnSpc>
                <a:spcPct val="90000"/>
              </a:lnSpc>
              <a:spcBef>
                <a:spcPts val="0"/>
              </a:spcBef>
              <a:spcAft>
                <a:spcPts val="0"/>
              </a:spcAft>
              <a:buClr>
                <a:srgbClr val="183761"/>
              </a:buClr>
              <a:buSzPts val="2800"/>
              <a:buFont typeface="Wingdings" panose="05000000000000000000" pitchFamily="2" charset="2"/>
              <a:buChar char="Ø"/>
            </a:pPr>
            <a:endParaRPr lang="en-US" sz="2400" dirty="0"/>
          </a:p>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9% said they have no plans to transition at all </a:t>
            </a:r>
          </a:p>
          <a:p>
            <a:pPr lvl="0" indent="-457200" algn="l" rtl="0">
              <a:lnSpc>
                <a:spcPct val="90000"/>
              </a:lnSpc>
              <a:spcBef>
                <a:spcPts val="0"/>
              </a:spcBef>
              <a:spcAft>
                <a:spcPts val="0"/>
              </a:spcAft>
              <a:buClr>
                <a:srgbClr val="183761"/>
              </a:buClr>
              <a:buSzPts val="2800"/>
              <a:buFont typeface="Wingdings" panose="05000000000000000000" pitchFamily="2" charset="2"/>
              <a:buChar char="Ø"/>
            </a:pPr>
            <a:endParaRPr lang="en-US" sz="2400" dirty="0"/>
          </a:p>
          <a:p>
            <a:pPr lvl="0" indent="-457200" algn="l" rtl="0">
              <a:lnSpc>
                <a:spcPct val="90000"/>
              </a:lnSpc>
              <a:spcBef>
                <a:spcPts val="0"/>
              </a:spcBef>
              <a:spcAft>
                <a:spcPts val="0"/>
              </a:spcAft>
              <a:buClr>
                <a:srgbClr val="183761"/>
              </a:buClr>
              <a:buSzPts val="2800"/>
              <a:buFont typeface="Wingdings" panose="05000000000000000000" pitchFamily="2" charset="2"/>
              <a:buChar char="Ø"/>
            </a:pPr>
            <a:r>
              <a:rPr lang="en-US" sz="2400" dirty="0"/>
              <a:t>50% of transitions are involuntary, forced exits </a:t>
            </a:r>
          </a:p>
          <a:p>
            <a:pPr lvl="0" indent="-457200" algn="l" rtl="0">
              <a:lnSpc>
                <a:spcPct val="90000"/>
              </a:lnSpc>
              <a:spcBef>
                <a:spcPts val="0"/>
              </a:spcBef>
              <a:spcAft>
                <a:spcPts val="0"/>
              </a:spcAft>
              <a:buClr>
                <a:srgbClr val="183761"/>
              </a:buClr>
              <a:buSzPts val="2800"/>
              <a:buFont typeface="Wingdings" panose="05000000000000000000" pitchFamily="2" charset="2"/>
              <a:buChar char="Ø"/>
            </a:pPr>
            <a:endParaRPr dirty="0"/>
          </a:p>
          <a:p>
            <a:pPr marL="228600" lvl="0" indent="-50800" algn="l" rtl="0">
              <a:lnSpc>
                <a:spcPct val="90000"/>
              </a:lnSpc>
              <a:spcBef>
                <a:spcPts val="1000"/>
              </a:spcBef>
              <a:spcAft>
                <a:spcPts val="0"/>
              </a:spcAft>
              <a:buClr>
                <a:srgbClr val="183761"/>
              </a:buClr>
              <a:buSzPts val="2800"/>
              <a:buNone/>
            </a:pPr>
            <a:endParaRPr dirty="0"/>
          </a:p>
        </p:txBody>
      </p:sp>
      <p:sp>
        <p:nvSpPr>
          <p:cNvPr id="2" name="TextBox 1">
            <a:extLst>
              <a:ext uri="{FF2B5EF4-FFF2-40B4-BE49-F238E27FC236}">
                <a16:creationId xmlns:a16="http://schemas.microsoft.com/office/drawing/2014/main" id="{68098510-9530-0659-ECF4-4BF0B5524AC3}"/>
              </a:ext>
            </a:extLst>
          </p:cNvPr>
          <p:cNvSpPr txBox="1"/>
          <p:nvPr/>
        </p:nvSpPr>
        <p:spPr>
          <a:xfrm>
            <a:off x="750769" y="6192718"/>
            <a:ext cx="3215945" cy="276999"/>
          </a:xfrm>
          <a:prstGeom prst="rect">
            <a:avLst/>
          </a:prstGeom>
          <a:noFill/>
        </p:spPr>
        <p:txBody>
          <a:bodyPr wrap="none" rtlCol="0">
            <a:spAutoFit/>
          </a:bodyPr>
          <a:lstStyle/>
          <a:p>
            <a:r>
              <a:rPr lang="en-US" sz="1200" dirty="0"/>
              <a:t>EPI State of Owner Readiness Survey, 2023</a:t>
            </a:r>
          </a:p>
        </p:txBody>
      </p:sp>
      <p:sp>
        <p:nvSpPr>
          <p:cNvPr id="3" name="TextBox 2">
            <a:extLst>
              <a:ext uri="{FF2B5EF4-FFF2-40B4-BE49-F238E27FC236}">
                <a16:creationId xmlns:a16="http://schemas.microsoft.com/office/drawing/2014/main" id="{ED09D1D0-A2CC-64BD-FFB6-E851EB77374A}"/>
              </a:ext>
            </a:extLst>
          </p:cNvPr>
          <p:cNvSpPr txBox="1"/>
          <p:nvPr/>
        </p:nvSpPr>
        <p:spPr>
          <a:xfrm>
            <a:off x="275771" y="6596390"/>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Shape 180"/>
        <p:cNvGrpSpPr/>
        <p:nvPr/>
      </p:nvGrpSpPr>
      <p:grpSpPr>
        <a:xfrm>
          <a:off x="0" y="0"/>
          <a:ext cx="0" cy="0"/>
          <a:chOff x="0" y="0"/>
          <a:chExt cx="0" cy="0"/>
        </a:xfrm>
      </p:grpSpPr>
      <p:sp>
        <p:nvSpPr>
          <p:cNvPr id="181" name="Google Shape;181;p12"/>
          <p:cNvSpPr txBox="1">
            <a:spLocks noGrp="1"/>
          </p:cNvSpPr>
          <p:nvPr>
            <p:ph type="body" idx="1"/>
          </p:nvPr>
        </p:nvSpPr>
        <p:spPr>
          <a:xfrm>
            <a:off x="824947" y="1701392"/>
            <a:ext cx="10487664" cy="4126385"/>
          </a:xfrm>
          <a:prstGeom prst="rect">
            <a:avLst/>
          </a:prstGeom>
          <a:solidFill>
            <a:srgbClr val="00346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83761"/>
              </a:buClr>
              <a:buSzPts val="8000"/>
              <a:buNone/>
            </a:pPr>
            <a:r>
              <a:rPr lang="en-US" sz="8000" b="1" dirty="0">
                <a:solidFill>
                  <a:schemeClr val="bg1"/>
                </a:solidFill>
                <a:latin typeface="Barlow Condensed SemiBold"/>
                <a:ea typeface="Barlow Condensed SemiBold"/>
                <a:cs typeface="Barlow Condensed SemiBold"/>
                <a:sym typeface="Barlow Condensed SemiBold"/>
              </a:rPr>
              <a:t>3 MAJOR CHALLENGES</a:t>
            </a:r>
            <a:endParaRPr dirty="0">
              <a:solidFill>
                <a:schemeClr val="bg1"/>
              </a:solidFill>
            </a:endParaRPr>
          </a:p>
        </p:txBody>
      </p:sp>
      <p:sp>
        <p:nvSpPr>
          <p:cNvPr id="2" name="TextBox 1">
            <a:extLst>
              <a:ext uri="{FF2B5EF4-FFF2-40B4-BE49-F238E27FC236}">
                <a16:creationId xmlns:a16="http://schemas.microsoft.com/office/drawing/2014/main" id="{791102C9-74FC-1905-7C8C-EFD394168B8B}"/>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3BDF-A3CF-8444-ACED-042AD35955A2}"/>
              </a:ext>
            </a:extLst>
          </p:cNvPr>
          <p:cNvSpPr>
            <a:spLocks noGrp="1"/>
          </p:cNvSpPr>
          <p:nvPr>
            <p:ph type="ctrTitle"/>
          </p:nvPr>
        </p:nvSpPr>
        <p:spPr/>
        <p:txBody>
          <a:bodyPr/>
          <a:lstStyle/>
          <a:p>
            <a:r>
              <a:rPr lang="en-US" dirty="0"/>
              <a:t>Challenge #1</a:t>
            </a:r>
          </a:p>
        </p:txBody>
      </p:sp>
      <p:sp>
        <p:nvSpPr>
          <p:cNvPr id="4" name="Text Placeholder 3">
            <a:extLst>
              <a:ext uri="{FF2B5EF4-FFF2-40B4-BE49-F238E27FC236}">
                <a16:creationId xmlns:a16="http://schemas.microsoft.com/office/drawing/2014/main" id="{B8E5FA14-76CB-1144-8703-A5207574C62B}"/>
              </a:ext>
            </a:extLst>
          </p:cNvPr>
          <p:cNvSpPr>
            <a:spLocks noGrp="1"/>
          </p:cNvSpPr>
          <p:nvPr>
            <p:ph type="body" sz="quarter" idx="12"/>
          </p:nvPr>
        </p:nvSpPr>
        <p:spPr>
          <a:xfrm>
            <a:off x="888999" y="2475130"/>
            <a:ext cx="3169817" cy="464090"/>
          </a:xfrm>
        </p:spPr>
        <p:txBody>
          <a:bodyPr/>
          <a:lstStyle/>
          <a:p>
            <a:r>
              <a:rPr lang="en-US" dirty="0"/>
              <a:t>Many Owners are Unprepared</a:t>
            </a:r>
          </a:p>
        </p:txBody>
      </p:sp>
      <p:graphicFrame>
        <p:nvGraphicFramePr>
          <p:cNvPr id="10" name="Table 10">
            <a:extLst>
              <a:ext uri="{FF2B5EF4-FFF2-40B4-BE49-F238E27FC236}">
                <a16:creationId xmlns:a16="http://schemas.microsoft.com/office/drawing/2014/main" id="{71EC2854-6619-48F8-B6A5-E7DB745A918C}"/>
              </a:ext>
            </a:extLst>
          </p:cNvPr>
          <p:cNvGraphicFramePr>
            <a:graphicFrameLocks noGrp="1"/>
          </p:cNvGraphicFramePr>
          <p:nvPr/>
        </p:nvGraphicFramePr>
        <p:xfrm>
          <a:off x="2473907" y="3918781"/>
          <a:ext cx="9461241" cy="2286000"/>
        </p:xfrm>
        <a:graphic>
          <a:graphicData uri="http://schemas.openxmlformats.org/drawingml/2006/table">
            <a:tbl>
              <a:tblPr firstRow="1" bandRow="1">
                <a:tableStyleId>{22838BEF-8BB2-4498-84A7-C5851F593DF1}</a:tableStyleId>
              </a:tblPr>
              <a:tblGrid>
                <a:gridCol w="3770560">
                  <a:extLst>
                    <a:ext uri="{9D8B030D-6E8A-4147-A177-3AD203B41FA5}">
                      <a16:colId xmlns:a16="http://schemas.microsoft.com/office/drawing/2014/main" val="3925498995"/>
                    </a:ext>
                  </a:extLst>
                </a:gridCol>
                <a:gridCol w="5690681">
                  <a:extLst>
                    <a:ext uri="{9D8B030D-6E8A-4147-A177-3AD203B41FA5}">
                      <a16:colId xmlns:a16="http://schemas.microsoft.com/office/drawing/2014/main" val="3513536903"/>
                    </a:ext>
                  </a:extLst>
                </a:gridCol>
              </a:tblGrid>
              <a:tr h="370840">
                <a:tc>
                  <a:txBody>
                    <a:bodyPr/>
                    <a:lstStyle/>
                    <a:p>
                      <a:pPr marL="571500" indent="-571500">
                        <a:buClr>
                          <a:srgbClr val="003462"/>
                        </a:buClr>
                        <a:buFont typeface="Wingdings" panose="05000000000000000000" pitchFamily="2" charset="2"/>
                        <a:buChar char="Ø"/>
                      </a:pPr>
                      <a:r>
                        <a:rPr lang="en-US" sz="4400" b="0" dirty="0">
                          <a:solidFill>
                            <a:srgbClr val="003462"/>
                          </a:solidFill>
                          <a:latin typeface="Roboto Condensed" panose="02000000000000000000" pitchFamily="2" charset="0"/>
                          <a:ea typeface="Roboto Condensed" panose="02000000000000000000" pitchFamily="2" charset="0"/>
                        </a:rPr>
                        <a:t> Uncertainty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0" indent="-571500">
                        <a:buClr>
                          <a:srgbClr val="003462"/>
                        </a:buClr>
                        <a:buFont typeface="Wingdings" panose="05000000000000000000" pitchFamily="2" charset="2"/>
                        <a:buChar char="Ø"/>
                      </a:pPr>
                      <a:r>
                        <a:rPr lang="en-US" sz="4400" b="0" dirty="0">
                          <a:solidFill>
                            <a:srgbClr val="003462"/>
                          </a:solidFill>
                          <a:latin typeface="Roboto Condensed" panose="02000000000000000000" pitchFamily="2" charset="0"/>
                          <a:ea typeface="Roboto Condensed" panose="02000000000000000000" pitchFamily="2" charset="0"/>
                        </a:rPr>
                        <a:t> Confidentiality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8538291"/>
                  </a:ext>
                </a:extLst>
              </a:tr>
              <a:tr h="370840">
                <a:tc>
                  <a:txBody>
                    <a:bodyPr/>
                    <a:lstStyle/>
                    <a:p>
                      <a:pPr marL="571500" indent="-571500">
                        <a:buClr>
                          <a:srgbClr val="003462"/>
                        </a:buClr>
                        <a:buFont typeface="Wingdings" panose="05000000000000000000" pitchFamily="2" charset="2"/>
                        <a:buChar char="Ø"/>
                      </a:pPr>
                      <a:r>
                        <a:rPr lang="en-US" sz="4400" dirty="0">
                          <a:solidFill>
                            <a:srgbClr val="003462"/>
                          </a:solidFill>
                          <a:latin typeface="Roboto Condensed" panose="02000000000000000000" pitchFamily="2" charset="0"/>
                          <a:ea typeface="Roboto Condensed" panose="02000000000000000000" pitchFamily="2" charset="0"/>
                        </a:rPr>
                        <a:t> Income Trap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0" indent="-571500">
                        <a:buClr>
                          <a:srgbClr val="003462"/>
                        </a:buClr>
                        <a:buFont typeface="Wingdings" panose="05000000000000000000" pitchFamily="2" charset="2"/>
                        <a:buChar char="Ø"/>
                      </a:pPr>
                      <a:r>
                        <a:rPr lang="en-US" sz="4400" dirty="0">
                          <a:solidFill>
                            <a:srgbClr val="003462"/>
                          </a:solidFill>
                          <a:latin typeface="Roboto Condensed" panose="02000000000000000000" pitchFamily="2" charset="0"/>
                          <a:ea typeface="Roboto Condensed" panose="02000000000000000000" pitchFamily="2" charset="0"/>
                        </a:rPr>
                        <a:t> Not Urgent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3051670"/>
                  </a:ext>
                </a:extLst>
              </a:tr>
              <a:tr h="370840">
                <a:tc>
                  <a:txBody>
                    <a:bodyPr/>
                    <a:lstStyle/>
                    <a:p>
                      <a:pPr marL="571500" indent="-571500">
                        <a:buClr>
                          <a:srgbClr val="003462"/>
                        </a:buClr>
                        <a:buFont typeface="Wingdings" panose="05000000000000000000" pitchFamily="2" charset="2"/>
                        <a:buChar char="Ø"/>
                      </a:pPr>
                      <a:r>
                        <a:rPr lang="en-US" sz="4400" dirty="0">
                          <a:solidFill>
                            <a:srgbClr val="003462"/>
                          </a:solidFill>
                          <a:latin typeface="Roboto Condensed" panose="02000000000000000000" pitchFamily="2" charset="0"/>
                          <a:ea typeface="Roboto Condensed" panose="02000000000000000000" pitchFamily="2" charset="0"/>
                        </a:rPr>
                        <a:t> What Next?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0" marR="0" lvl="0" indent="-571500" algn="l" defTabSz="914400" rtl="0" eaLnBrk="1" fontAlgn="auto" latinLnBrk="0" hangingPunct="1">
                        <a:lnSpc>
                          <a:spcPct val="100000"/>
                        </a:lnSpc>
                        <a:spcBef>
                          <a:spcPts val="0"/>
                        </a:spcBef>
                        <a:spcAft>
                          <a:spcPts val="0"/>
                        </a:spcAft>
                        <a:buClr>
                          <a:srgbClr val="003462"/>
                        </a:buClr>
                        <a:buSzTx/>
                        <a:buFont typeface="Wingdings" panose="05000000000000000000" pitchFamily="2" charset="2"/>
                        <a:buChar char="Ø"/>
                        <a:tabLst/>
                        <a:defRPr/>
                      </a:pPr>
                      <a:r>
                        <a:rPr lang="en-US" sz="4400" dirty="0">
                          <a:solidFill>
                            <a:srgbClr val="003462"/>
                          </a:solidFill>
                          <a:latin typeface="Roboto Condensed" panose="02000000000000000000" pitchFamily="2" charset="0"/>
                          <a:ea typeface="Roboto Condensed" panose="02000000000000000000" pitchFamily="2" charset="0"/>
                        </a:rPr>
                        <a:t> Misinformed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767136"/>
                  </a:ext>
                </a:extLst>
              </a:tr>
            </a:tbl>
          </a:graphicData>
        </a:graphic>
      </p:graphicFrame>
      <p:sp>
        <p:nvSpPr>
          <p:cNvPr id="3" name="TextBox 2">
            <a:extLst>
              <a:ext uri="{FF2B5EF4-FFF2-40B4-BE49-F238E27FC236}">
                <a16:creationId xmlns:a16="http://schemas.microsoft.com/office/drawing/2014/main" id="{FB158256-A5B7-7DC7-BF42-6F177605D5FA}"/>
              </a:ext>
            </a:extLst>
          </p:cNvPr>
          <p:cNvSpPr txBox="1"/>
          <p:nvPr/>
        </p:nvSpPr>
        <p:spPr>
          <a:xfrm>
            <a:off x="174171" y="6444343"/>
            <a:ext cx="11916229" cy="261610"/>
          </a:xfrm>
          <a:prstGeom prst="rect">
            <a:avLst/>
          </a:prstGeom>
          <a:noFill/>
        </p:spPr>
        <p:txBody>
          <a:bodyPr wrap="square" rtlCol="0">
            <a:spAutoFit/>
          </a:bodyPr>
          <a:lstStyle/>
          <a:p>
            <a:r>
              <a:rPr lang="en-US" sz="1050" dirty="0"/>
              <a:t>For internal use only. Not to be shown or distributed to the public.                                                                                                                                                                                                   6855334.1</a:t>
            </a:r>
          </a:p>
        </p:txBody>
      </p:sp>
    </p:spTree>
    <p:extLst>
      <p:ext uri="{BB962C8B-B14F-4D97-AF65-F5344CB8AC3E}">
        <p14:creationId xmlns:p14="http://schemas.microsoft.com/office/powerpoint/2010/main" val="1350026264"/>
      </p:ext>
    </p:extLst>
  </p:cSld>
  <p:clrMapOvr>
    <a:masterClrMapping/>
  </p:clrMapOvr>
</p:sld>
</file>

<file path=ppt/theme/theme1.xml><?xml version="1.0" encoding="utf-8"?>
<a:theme xmlns:a="http://schemas.openxmlformats.org/drawingml/2006/main" name="Content P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osing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Pag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1641</TotalTime>
  <Words>3444</Words>
  <Application>Microsoft Office PowerPoint</Application>
  <PresentationFormat>Widescreen</PresentationFormat>
  <Paragraphs>356</Paragraphs>
  <Slides>25</Slides>
  <Notes>25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Barlow Condensed Medium</vt:lpstr>
      <vt:lpstr>Calibri</vt:lpstr>
      <vt:lpstr>Barlow Condensed SemiBold</vt:lpstr>
      <vt:lpstr>Roboto Condensed</vt:lpstr>
      <vt:lpstr>Roboto Light</vt:lpstr>
      <vt:lpstr>Wingdings</vt:lpstr>
      <vt:lpstr>Roboto</vt:lpstr>
      <vt:lpstr>Wingdings 2</vt:lpstr>
      <vt:lpstr>Arial</vt:lpstr>
      <vt:lpstr>Content Pages</vt:lpstr>
      <vt:lpstr>Title Slide</vt:lpstr>
      <vt:lpstr>Closing Slide</vt:lpstr>
      <vt:lpstr>Content Pages</vt:lpstr>
      <vt:lpstr>Exit Planning Is Not  What You 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 #1</vt:lpstr>
      <vt:lpstr>Challenge #2</vt:lpstr>
      <vt:lpstr>Challenge #3</vt:lpstr>
      <vt:lpstr>PowerPoint Presentation</vt:lpstr>
      <vt:lpstr>Paradigm Shift #1</vt:lpstr>
      <vt:lpstr>Paradigm Shift #2</vt:lpstr>
      <vt:lpstr>Paradigm Shift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Piazza</dc:creator>
  <cp:lastModifiedBy>Taylor Callahan</cp:lastModifiedBy>
  <cp:revision>210</cp:revision>
  <dcterms:created xsi:type="dcterms:W3CDTF">2022-03-10T17:21:49Z</dcterms:created>
  <dcterms:modified xsi:type="dcterms:W3CDTF">2025-08-11T19:33:47Z</dcterms:modified>
</cp:coreProperties>
</file>