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4"/>
  </p:sldMasterIdLst>
  <p:notesMasterIdLst>
    <p:notesMasterId r:id="rId6"/>
  </p:notesMasterIdLst>
  <p:sldIdLst>
    <p:sldId id="60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E79B53-AECB-5515-F4E4-1CAF5908E4C6}" name="Paula Pope" initials="PP" userId="S::ppope@centriconsulting.com::037aa02d-cff5-42e0-b874-343bf228b419" providerId="AD"/>
  <p188:author id="{C4D67FA4-8915-38EE-77C9-A0E17E4115D4}" name="Maxwell Heller" initials="MH" userId="S::mheller@centriconsulting.com::208fe9c8-0944-4742-a441-965eb4658d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141B4D"/>
    <a:srgbClr val="7BA2D5"/>
    <a:srgbClr val="E0EF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924"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1E90CD-5EF4-4286-9537-2C707BBC6553}"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D2116-FCCD-4337-8618-42C65BA07B1D}" type="slidenum">
              <a:rPr lang="en-US" smtClean="0"/>
              <a:t>‹#›</a:t>
            </a:fld>
            <a:endParaRPr lang="en-US"/>
          </a:p>
        </p:txBody>
      </p:sp>
    </p:spTree>
    <p:extLst>
      <p:ext uri="{BB962C8B-B14F-4D97-AF65-F5344CB8AC3E}">
        <p14:creationId xmlns:p14="http://schemas.microsoft.com/office/powerpoint/2010/main" val="3228565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71B909-37FD-E8C7-A5A9-C1BC4D292CFB}"/>
              </a:ext>
            </a:extLst>
          </p:cNvPr>
          <p:cNvSpPr/>
          <p:nvPr userDrawn="1"/>
        </p:nvSpPr>
        <p:spPr>
          <a:xfrm>
            <a:off x="0" y="1406388"/>
            <a:ext cx="12192000" cy="47862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and black logo&#10;&#10;Description automatically generated">
            <a:extLst>
              <a:ext uri="{FF2B5EF4-FFF2-40B4-BE49-F238E27FC236}">
                <a16:creationId xmlns:a16="http://schemas.microsoft.com/office/drawing/2014/main" id="{87A4175F-D229-3B0C-551E-E6D61F8065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768" y="517174"/>
            <a:ext cx="666699" cy="483442"/>
          </a:xfrm>
          <a:prstGeom prst="rect">
            <a:avLst/>
          </a:prstGeom>
        </p:spPr>
      </p:pic>
      <p:pic>
        <p:nvPicPr>
          <p:cNvPr id="23" name="Picture 22" descr="A black screen with blue text&#10;&#10;Description automatically generated">
            <a:extLst>
              <a:ext uri="{FF2B5EF4-FFF2-40B4-BE49-F238E27FC236}">
                <a16:creationId xmlns:a16="http://schemas.microsoft.com/office/drawing/2014/main" id="{0927A867-F5E3-5413-2C33-78C16889EB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18168" y="6307733"/>
            <a:ext cx="900023" cy="367180"/>
          </a:xfrm>
          <a:prstGeom prst="rect">
            <a:avLst/>
          </a:prstGeom>
        </p:spPr>
      </p:pic>
      <p:sp>
        <p:nvSpPr>
          <p:cNvPr id="24" name="TextBox 23">
            <a:extLst>
              <a:ext uri="{FF2B5EF4-FFF2-40B4-BE49-F238E27FC236}">
                <a16:creationId xmlns:a16="http://schemas.microsoft.com/office/drawing/2014/main" id="{54306222-05A6-3831-0E23-CBAD03423D53}"/>
              </a:ext>
            </a:extLst>
          </p:cNvPr>
          <p:cNvSpPr txBox="1"/>
          <p:nvPr userDrawn="1"/>
        </p:nvSpPr>
        <p:spPr>
          <a:xfrm>
            <a:off x="10489759" y="121216"/>
            <a:ext cx="1527749" cy="184666"/>
          </a:xfrm>
          <a:prstGeom prst="rect">
            <a:avLst/>
          </a:prstGeom>
          <a:noFill/>
        </p:spPr>
        <p:txBody>
          <a:bodyPr wrap="square" rtlCol="0">
            <a:spAutoFit/>
          </a:bodyPr>
          <a:lstStyle/>
          <a:p>
            <a:pPr algn="r"/>
            <a:r>
              <a:rPr lang="en-US" sz="600" dirty="0">
                <a:latin typeface="Source Sans Pro" panose="020B0503030403020204" pitchFamily="34" charset="0"/>
                <a:ea typeface="Source Sans Pro" panose="020B0503030403020204" pitchFamily="34" charset="0"/>
              </a:rPr>
              <a:t>Proprietary &amp; Confidential</a:t>
            </a:r>
          </a:p>
        </p:txBody>
      </p:sp>
    </p:spTree>
    <p:extLst>
      <p:ext uri="{BB962C8B-B14F-4D97-AF65-F5344CB8AC3E}">
        <p14:creationId xmlns:p14="http://schemas.microsoft.com/office/powerpoint/2010/main" val="8467738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CF0B8C-D80C-31E5-8B33-3B1017C9B6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0806EC-B8FD-E31F-9DD8-621A40CF2E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A09A8-A25A-B243-6D70-A781541501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C07FC-474B-4890-98BA-B35954384A6E}" type="datetimeFigureOut">
              <a:rPr lang="en-US" smtClean="0"/>
              <a:t>1/23/2025</a:t>
            </a:fld>
            <a:endParaRPr lang="en-US"/>
          </a:p>
        </p:txBody>
      </p:sp>
      <p:sp>
        <p:nvSpPr>
          <p:cNvPr id="5" name="Footer Placeholder 4">
            <a:extLst>
              <a:ext uri="{FF2B5EF4-FFF2-40B4-BE49-F238E27FC236}">
                <a16:creationId xmlns:a16="http://schemas.microsoft.com/office/drawing/2014/main" id="{F0A9C306-E84F-E002-9521-F866FC1644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5E5A9E-36F4-E6B9-2C46-C045C4D033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4187B-10A2-4F50-84BB-45D9BA5032CC}" type="slidenum">
              <a:rPr lang="en-US" smtClean="0"/>
              <a:t>‹#›</a:t>
            </a:fld>
            <a:endParaRPr lang="en-US"/>
          </a:p>
        </p:txBody>
      </p:sp>
    </p:spTree>
    <p:extLst>
      <p:ext uri="{BB962C8B-B14F-4D97-AF65-F5344CB8AC3E}">
        <p14:creationId xmlns:p14="http://schemas.microsoft.com/office/powerpoint/2010/main" val="579878264"/>
      </p:ext>
    </p:extLst>
  </p:cSld>
  <p:clrMap bg1="lt1" tx1="dk1" bg2="lt2" tx2="dk2" accent1="accent1" accent2="accent2" accent3="accent3" accent4="accent4" accent5="accent5" accent6="accent6" hlink="hlink" folHlink="folHlink"/>
  <p:sldLayoutIdLst>
    <p:sldLayoutId id="21474838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9">
            <a:extLst>
              <a:ext uri="{FF2B5EF4-FFF2-40B4-BE49-F238E27FC236}">
                <a16:creationId xmlns:a16="http://schemas.microsoft.com/office/drawing/2014/main" id="{CAB1B426-92F4-7873-DA43-44C3E9C421B2}"/>
              </a:ext>
            </a:extLst>
          </p:cNvPr>
          <p:cNvSpPr txBox="1">
            <a:spLocks/>
          </p:cNvSpPr>
          <p:nvPr/>
        </p:nvSpPr>
        <p:spPr>
          <a:xfrm>
            <a:off x="1091715" y="444707"/>
            <a:ext cx="9260428" cy="628377"/>
          </a:xfrm>
          <a:prstGeom prst="rect">
            <a:avLst/>
          </a:prstGeom>
        </p:spPr>
        <p:txBody>
          <a:bodyPr vert="horz" wrap="square" lIns="0" tIns="12700" rIns="0" bIns="0" rtlCol="0">
            <a:spAutoFit/>
          </a:bodyPr>
          <a:lstStyle>
            <a:lvl1pPr>
              <a:defRPr sz="4200" b="1" i="0">
                <a:solidFill>
                  <a:srgbClr val="131B4D"/>
                </a:solidFill>
                <a:latin typeface="Source Sans Pro"/>
                <a:ea typeface="+mj-ea"/>
                <a:cs typeface="Source Sans Pro"/>
              </a:defRPr>
            </a:lvl1pPr>
          </a:lstStyle>
          <a:p>
            <a:pPr marL="12700" marR="0" lvl="0" indent="0" algn="l" defTabSz="914400" rtl="0" eaLnBrk="1" fontAlgn="auto" latinLnBrk="0" hangingPunct="1">
              <a:lnSpc>
                <a:spcPct val="100000"/>
              </a:lnSpc>
              <a:spcBef>
                <a:spcPts val="100"/>
              </a:spcBef>
              <a:spcAft>
                <a:spcPts val="0"/>
              </a:spcAft>
              <a:buClrTx/>
              <a:buSzTx/>
              <a:buFontTx/>
              <a:buNone/>
              <a:tabLst>
                <a:tab pos="1148715" algn="l"/>
              </a:tabLst>
              <a:defRPr/>
            </a:pPr>
            <a:r>
              <a:rPr kumimoji="0" lang="en-US" sz="4000" b="1" i="0" u="none" strike="noStrike" kern="0" cap="none" spc="300" normalizeH="0" baseline="0" noProof="0" dirty="0">
                <a:ln>
                  <a:noFill/>
                </a:ln>
                <a:solidFill>
                  <a:srgbClr val="131B4D"/>
                </a:solidFill>
                <a:effectLst/>
                <a:uLnTx/>
                <a:uFillTx/>
                <a:latin typeface="Source Sans Pro"/>
                <a:ea typeface="+mj-ea"/>
              </a:rPr>
              <a:t>CENTRI TEAM</a:t>
            </a:r>
          </a:p>
        </p:txBody>
      </p:sp>
      <p:sp>
        <p:nvSpPr>
          <p:cNvPr id="2" name="TextBox 7">
            <a:extLst>
              <a:ext uri="{FF2B5EF4-FFF2-40B4-BE49-F238E27FC236}">
                <a16:creationId xmlns:a16="http://schemas.microsoft.com/office/drawing/2014/main" id="{594E726C-612D-9E04-DBFE-42587AD19997}"/>
              </a:ext>
            </a:extLst>
          </p:cNvPr>
          <p:cNvSpPr txBox="1"/>
          <p:nvPr/>
        </p:nvSpPr>
        <p:spPr>
          <a:xfrm>
            <a:off x="417652" y="3683069"/>
            <a:ext cx="1971865" cy="892552"/>
          </a:xfrm>
          <a:prstGeom prst="rect">
            <a:avLst/>
          </a:prstGeom>
        </p:spPr>
        <p:txBody>
          <a:bodyPr wrap="square" lIns="0" tIns="0" rIns="0" bIns="0" rtlCol="0" anchor="t">
            <a:spAutoFit/>
          </a:bodyPr>
          <a:lstStyle/>
          <a:p>
            <a:pPr marL="0" marR="0" lvl="0" indent="0" algn="l" defTabSz="8572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9" normalizeH="0" baseline="0" noProof="0" dirty="0">
                <a:ln>
                  <a:noFill/>
                </a:ln>
                <a:solidFill>
                  <a:srgbClr val="7BA2D5"/>
                </a:solidFill>
                <a:effectLst/>
                <a:uLnTx/>
                <a:uFillTx/>
                <a:latin typeface="Source Sans Pro" panose="020B0503030403020204" pitchFamily="34" charset="0"/>
                <a:ea typeface="+mn-ea"/>
                <a:cs typeface="+mn-cs"/>
              </a:rPr>
              <a:t>Maxwell Heller</a:t>
            </a:r>
          </a:p>
          <a:p>
            <a:pPr marL="0" marR="0" lvl="0" indent="0" algn="l" defTabSz="8572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9" normalizeH="0" baseline="0" noProof="0" dirty="0">
                <a:ln>
                  <a:noFill/>
                </a:ln>
                <a:solidFill>
                  <a:srgbClr val="141B4D"/>
                </a:solidFill>
                <a:effectLst/>
                <a:uLnTx/>
                <a:uFillTx/>
                <a:latin typeface="Source Sans Pro" panose="020B0503030403020204" pitchFamily="34" charset="0"/>
                <a:ea typeface="+mn-ea"/>
                <a:cs typeface="+mn-cs"/>
              </a:rPr>
              <a:t>Partner</a:t>
            </a:r>
          </a:p>
          <a:p>
            <a:pPr marL="0" marR="0" lvl="0" indent="0" algn="l" defTabSz="85725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109" normalizeH="0" baseline="0" noProof="0" dirty="0">
                <a:ln>
                  <a:noFill/>
                </a:ln>
                <a:solidFill>
                  <a:srgbClr val="141B4D"/>
                </a:solidFill>
                <a:effectLst/>
                <a:uLnTx/>
                <a:uFillTx/>
                <a:latin typeface="Source Sans Pro" panose="020B0503030403020204" pitchFamily="34" charset="0"/>
                <a:ea typeface="+mn-ea"/>
                <a:cs typeface="+mn-cs"/>
              </a:rPr>
              <a:t>M&amp;A Advisory </a:t>
            </a:r>
          </a:p>
          <a:p>
            <a:pPr marL="0" marR="0" lvl="0" indent="0" algn="l" defTabSz="85725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109" normalizeH="0" baseline="0" noProof="0" dirty="0">
                <a:ln>
                  <a:noFill/>
                </a:ln>
                <a:solidFill>
                  <a:srgbClr val="141B4D"/>
                </a:solidFill>
                <a:effectLst/>
                <a:uLnTx/>
                <a:uFillTx/>
                <a:latin typeface="Source Sans Pro" panose="020B0503030403020204" pitchFamily="34" charset="0"/>
                <a:ea typeface="+mn-ea"/>
                <a:cs typeface="+mn-cs"/>
              </a:rPr>
              <a:t>Practice Leader</a:t>
            </a:r>
          </a:p>
        </p:txBody>
      </p:sp>
      <p:pic>
        <p:nvPicPr>
          <p:cNvPr id="4" name="Picture 3" descr="A person in a suit and glasses&#10;&#10;Description automatically generated">
            <a:extLst>
              <a:ext uri="{FF2B5EF4-FFF2-40B4-BE49-F238E27FC236}">
                <a16:creationId xmlns:a16="http://schemas.microsoft.com/office/drawing/2014/main" id="{DCF81798-9412-57C4-948A-29C2BE454288}"/>
              </a:ext>
            </a:extLst>
          </p:cNvPr>
          <p:cNvPicPr>
            <a:picLocks noChangeAspect="1"/>
          </p:cNvPicPr>
          <p:nvPr/>
        </p:nvPicPr>
        <p:blipFill>
          <a:blip r:embed="rId2"/>
          <a:srcRect/>
          <a:stretch/>
        </p:blipFill>
        <p:spPr>
          <a:xfrm>
            <a:off x="463612" y="1635678"/>
            <a:ext cx="1792618" cy="1792618"/>
          </a:xfrm>
          <a:prstGeom prst="rect">
            <a:avLst/>
          </a:prstGeom>
        </p:spPr>
      </p:pic>
      <p:sp>
        <p:nvSpPr>
          <p:cNvPr id="13" name="TextBox 7">
            <a:extLst>
              <a:ext uri="{FF2B5EF4-FFF2-40B4-BE49-F238E27FC236}">
                <a16:creationId xmlns:a16="http://schemas.microsoft.com/office/drawing/2014/main" id="{29D006DE-E791-FA6F-AACA-5D65ABE338B6}"/>
              </a:ext>
            </a:extLst>
          </p:cNvPr>
          <p:cNvSpPr txBox="1"/>
          <p:nvPr/>
        </p:nvSpPr>
        <p:spPr>
          <a:xfrm>
            <a:off x="751886" y="5592535"/>
            <a:ext cx="2346361" cy="232756"/>
          </a:xfrm>
          <a:prstGeom prst="rect">
            <a:avLst/>
          </a:prstGeom>
        </p:spPr>
        <p:txBody>
          <a:bodyPr wrap="square" lIns="0" tIns="0" rIns="0" bIns="0" rtlCol="0" anchor="t">
            <a:spAutoFit/>
          </a:bodyPr>
          <a:lstStyle/>
          <a:p>
            <a:pPr marL="0" marR="0" lvl="0" indent="0" algn="l" defTabSz="857250" rtl="0" eaLnBrk="1" fontAlgn="auto" latinLnBrk="0" hangingPunct="1">
              <a:lnSpc>
                <a:spcPct val="150000"/>
              </a:lnSpc>
              <a:spcBef>
                <a:spcPts val="0"/>
              </a:spcBef>
              <a:spcAft>
                <a:spcPts val="0"/>
              </a:spcAft>
              <a:buClrTx/>
              <a:buSzTx/>
              <a:buFontTx/>
              <a:buNone/>
              <a:tabLst/>
              <a:defRPr/>
            </a:pPr>
            <a:r>
              <a:rPr kumimoji="0" lang="en-US" sz="1100" b="1" i="0" u="none" strike="noStrike" kern="1200" cap="none" spc="109" normalizeH="0" baseline="0" noProof="0" dirty="0">
                <a:ln>
                  <a:noFill/>
                </a:ln>
                <a:solidFill>
                  <a:srgbClr val="141B4D"/>
                </a:solidFill>
                <a:effectLst/>
                <a:uLnTx/>
                <a:uFillTx/>
                <a:latin typeface="Source Sans Pro" panose="020B0503030403020204" pitchFamily="34" charset="0"/>
                <a:ea typeface="+mn-ea"/>
                <a:cs typeface="+mn-cs"/>
              </a:rPr>
              <a:t>215-654-6850 [Ext. 704]</a:t>
            </a:r>
          </a:p>
        </p:txBody>
      </p:sp>
      <p:grpSp>
        <p:nvGrpSpPr>
          <p:cNvPr id="25" name="Group 24">
            <a:extLst>
              <a:ext uri="{FF2B5EF4-FFF2-40B4-BE49-F238E27FC236}">
                <a16:creationId xmlns:a16="http://schemas.microsoft.com/office/drawing/2014/main" id="{232CA967-3555-41B4-5811-08A8443155F8}"/>
              </a:ext>
            </a:extLst>
          </p:cNvPr>
          <p:cNvGrpSpPr/>
          <p:nvPr/>
        </p:nvGrpSpPr>
        <p:grpSpPr>
          <a:xfrm>
            <a:off x="373809" y="5574023"/>
            <a:ext cx="269781" cy="269781"/>
            <a:chOff x="314906" y="5776522"/>
            <a:chExt cx="269781" cy="269781"/>
          </a:xfrm>
        </p:grpSpPr>
        <p:sp>
          <p:nvSpPr>
            <p:cNvPr id="17" name="Oval 16">
              <a:extLst>
                <a:ext uri="{FF2B5EF4-FFF2-40B4-BE49-F238E27FC236}">
                  <a16:creationId xmlns:a16="http://schemas.microsoft.com/office/drawing/2014/main" id="{C31ECC7E-67F1-34D9-4C85-A99B8B90675B}"/>
                </a:ext>
              </a:extLst>
            </p:cNvPr>
            <p:cNvSpPr/>
            <p:nvPr userDrawn="1"/>
          </p:nvSpPr>
          <p:spPr>
            <a:xfrm>
              <a:off x="314906" y="5776522"/>
              <a:ext cx="269781" cy="269781"/>
            </a:xfrm>
            <a:prstGeom prst="ellipse">
              <a:avLst/>
            </a:prstGeom>
            <a:solidFill>
              <a:srgbClr val="141B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pic>
          <p:nvPicPr>
            <p:cNvPr id="16" name="Graphic 15" descr="Speaker phone with solid fill">
              <a:extLst>
                <a:ext uri="{FF2B5EF4-FFF2-40B4-BE49-F238E27FC236}">
                  <a16:creationId xmlns:a16="http://schemas.microsoft.com/office/drawing/2014/main" id="{9C0B9934-0ED2-A216-EA6F-91FD04C76FC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7248" y="5806923"/>
              <a:ext cx="225096" cy="225096"/>
            </a:xfrm>
            <a:prstGeom prst="rect">
              <a:avLst/>
            </a:prstGeom>
          </p:spPr>
        </p:pic>
      </p:grpSp>
      <p:sp>
        <p:nvSpPr>
          <p:cNvPr id="14" name="TextBox 7">
            <a:extLst>
              <a:ext uri="{FF2B5EF4-FFF2-40B4-BE49-F238E27FC236}">
                <a16:creationId xmlns:a16="http://schemas.microsoft.com/office/drawing/2014/main" id="{01E99956-23AA-5314-FCBF-ABD49808AD3F}"/>
              </a:ext>
            </a:extLst>
          </p:cNvPr>
          <p:cNvSpPr txBox="1"/>
          <p:nvPr/>
        </p:nvSpPr>
        <p:spPr>
          <a:xfrm>
            <a:off x="751886" y="5183815"/>
            <a:ext cx="2784944" cy="232756"/>
          </a:xfrm>
          <a:prstGeom prst="rect">
            <a:avLst/>
          </a:prstGeom>
        </p:spPr>
        <p:txBody>
          <a:bodyPr wrap="square" lIns="0" tIns="0" rIns="0" bIns="0" rtlCol="0" anchor="t">
            <a:spAutoFit/>
          </a:bodyPr>
          <a:lstStyle/>
          <a:p>
            <a:pPr marL="0" marR="0" lvl="0" indent="0" algn="l" defTabSz="857250" rtl="0" eaLnBrk="1" fontAlgn="auto" latinLnBrk="0" hangingPunct="1">
              <a:lnSpc>
                <a:spcPct val="150000"/>
              </a:lnSpc>
              <a:spcBef>
                <a:spcPts val="0"/>
              </a:spcBef>
              <a:spcAft>
                <a:spcPts val="0"/>
              </a:spcAft>
              <a:buClrTx/>
              <a:buSzTx/>
              <a:buFontTx/>
              <a:buNone/>
              <a:tabLst/>
              <a:defRPr/>
            </a:pPr>
            <a:r>
              <a:rPr kumimoji="0" lang="en-US" sz="1100" b="1" i="0" u="none" strike="noStrike" kern="1200" cap="none" spc="109" normalizeH="0" baseline="0" noProof="0" dirty="0">
                <a:ln>
                  <a:noFill/>
                </a:ln>
                <a:solidFill>
                  <a:srgbClr val="141B4D"/>
                </a:solidFill>
                <a:effectLst/>
                <a:uLnTx/>
                <a:uFillTx/>
                <a:latin typeface="Source Sans Pro" panose="020B0503030403020204" pitchFamily="34" charset="0"/>
                <a:ea typeface="+mn-ea"/>
                <a:cs typeface="+mn-cs"/>
              </a:rPr>
              <a:t>mheller@CentriConsulting.com</a:t>
            </a:r>
          </a:p>
        </p:txBody>
      </p:sp>
      <p:grpSp>
        <p:nvGrpSpPr>
          <p:cNvPr id="21" name="Group 20">
            <a:extLst>
              <a:ext uri="{FF2B5EF4-FFF2-40B4-BE49-F238E27FC236}">
                <a16:creationId xmlns:a16="http://schemas.microsoft.com/office/drawing/2014/main" id="{FDD40BE1-7C57-B0DD-11CC-0934CADE1642}"/>
              </a:ext>
            </a:extLst>
          </p:cNvPr>
          <p:cNvGrpSpPr/>
          <p:nvPr/>
        </p:nvGrpSpPr>
        <p:grpSpPr>
          <a:xfrm>
            <a:off x="373809" y="5173929"/>
            <a:ext cx="269781" cy="269781"/>
            <a:chOff x="7717609" y="6204962"/>
            <a:chExt cx="416661" cy="416661"/>
          </a:xfrm>
        </p:grpSpPr>
        <p:sp>
          <p:nvSpPr>
            <p:cNvPr id="18" name="Oval 17">
              <a:extLst>
                <a:ext uri="{FF2B5EF4-FFF2-40B4-BE49-F238E27FC236}">
                  <a16:creationId xmlns:a16="http://schemas.microsoft.com/office/drawing/2014/main" id="{1E204069-B5E1-FEAE-36E3-851BEFC90DD4}"/>
                </a:ext>
              </a:extLst>
            </p:cNvPr>
            <p:cNvSpPr/>
            <p:nvPr userDrawn="1"/>
          </p:nvSpPr>
          <p:spPr>
            <a:xfrm>
              <a:off x="7717609" y="6204962"/>
              <a:ext cx="416661" cy="416661"/>
            </a:xfrm>
            <a:prstGeom prst="ellipse">
              <a:avLst/>
            </a:prstGeom>
            <a:solidFill>
              <a:srgbClr val="141B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pic>
          <p:nvPicPr>
            <p:cNvPr id="19" name="Graphic 18" descr="Envelope with solid fill">
              <a:extLst>
                <a:ext uri="{FF2B5EF4-FFF2-40B4-BE49-F238E27FC236}">
                  <a16:creationId xmlns:a16="http://schemas.microsoft.com/office/drawing/2014/main" id="{14CFFD98-F528-439C-87D0-75D0AE51B4B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785323" y="6272676"/>
              <a:ext cx="281231" cy="281231"/>
            </a:xfrm>
            <a:prstGeom prst="rect">
              <a:avLst/>
            </a:prstGeom>
          </p:spPr>
        </p:pic>
      </p:grpSp>
      <p:sp>
        <p:nvSpPr>
          <p:cNvPr id="22" name="TextBox 21">
            <a:extLst>
              <a:ext uri="{FF2B5EF4-FFF2-40B4-BE49-F238E27FC236}">
                <a16:creationId xmlns:a16="http://schemas.microsoft.com/office/drawing/2014/main" id="{479DB2E9-2DEB-1329-EB37-F4277F13C3C1}"/>
              </a:ext>
            </a:extLst>
          </p:cNvPr>
          <p:cNvSpPr txBox="1"/>
          <p:nvPr/>
        </p:nvSpPr>
        <p:spPr>
          <a:xfrm>
            <a:off x="3976777" y="1552765"/>
            <a:ext cx="7841414" cy="4524315"/>
          </a:xfrm>
          <a:prstGeom prst="rect">
            <a:avLst/>
          </a:prstGeom>
          <a:noFill/>
        </p:spPr>
        <p:txBody>
          <a:bodyPr wrap="square">
            <a:spAutoFit/>
          </a:bodyPr>
          <a:lstStyle/>
          <a:p>
            <a:pPr marL="0" marR="508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latin typeface="Source Sans Pro"/>
                <a:ea typeface="+mn-ea"/>
                <a:cs typeface="Source Sans Pro"/>
              </a:rPr>
              <a:t>Max is a Partner at Centri Business Consulting and the leader of the firm’s M&amp;A Advisory Practice. He has more than 20 years of merger and acquisition consulting experience and provides M&amp;A advisory services to private equity firms, venture capital firms, family offices, and strategic/corporate clients. He joined Centri in October 2022 and specializes in providing merger and acquisition advisory services for both strategic and financial buyers and sellers. Max provides value-added services such as buy-side due diligence, sell-side due diligence, sell-side consulting, sell-side readiness, buyer valuation support, working capital analysis/support, restructuring advisory, and strategy and legacy consulting. During his career, Max has provided consulting services on over 600 transactions and has been responsible for leading all aspects of the deal process. Max has consulted on deals with enterprise values ranging from $2 million to $6 billion. </a:t>
            </a:r>
          </a:p>
          <a:p>
            <a:pPr marL="0" marR="508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5" normalizeH="0" baseline="0" noProof="0" dirty="0">
              <a:ln>
                <a:noFill/>
              </a:ln>
              <a:solidFill>
                <a:prstClr val="black"/>
              </a:solidFill>
              <a:effectLst/>
              <a:uLnTx/>
              <a:uFillTx/>
              <a:latin typeface="Source Sans Pro"/>
              <a:ea typeface="+mn-ea"/>
              <a:cs typeface="Source Sans Pro"/>
            </a:endParaRPr>
          </a:p>
          <a:p>
            <a:pPr marL="0" marR="508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latin typeface="Source Sans Pro"/>
                <a:ea typeface="+mn-ea"/>
                <a:cs typeface="Source Sans Pro"/>
              </a:rPr>
              <a:t>Prior to his time with Centri, Max was at RSM US LLP for 7 years, where he most recently served as the Deal Strategy North American Practice Leader, specializing in providing full deal lifecycle services such as development of acquisition strategies, sell-side go to market strategy development, enterprise valuation analysis, financial modeling, drafting of marketing materials (e.g., confidential information memorandums), and deal management.</a:t>
            </a:r>
          </a:p>
          <a:p>
            <a:pPr marL="0" marR="508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5" normalizeH="0" baseline="0" noProof="0" dirty="0">
              <a:ln>
                <a:noFill/>
              </a:ln>
              <a:solidFill>
                <a:prstClr val="black"/>
              </a:solidFill>
              <a:effectLst/>
              <a:uLnTx/>
              <a:uFillTx/>
              <a:latin typeface="Source Sans Pro"/>
              <a:ea typeface="+mn-ea"/>
              <a:cs typeface="Source Sans Pro"/>
            </a:endParaRPr>
          </a:p>
          <a:p>
            <a:pPr marL="0" marR="508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latin typeface="Source Sans Pro"/>
                <a:ea typeface="+mn-ea"/>
                <a:cs typeface="Source Sans Pro"/>
              </a:rPr>
              <a:t>Prior to RSM, Max spent several years at KPMG and PwC in their Transaction Advisory Service Practices, providing buy-side and sell-side financial due diligence services. He also has 5 years of experience working with a financial services firm with a focus on high-net-worth individual/family wealth management, business consulting, and merger and acquisition consulting.</a:t>
            </a:r>
          </a:p>
          <a:p>
            <a:pPr marL="0" marR="508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5" normalizeH="0" baseline="0" noProof="0" dirty="0">
              <a:ln>
                <a:noFill/>
              </a:ln>
              <a:solidFill>
                <a:prstClr val="black"/>
              </a:solidFill>
              <a:effectLst/>
              <a:uLnTx/>
              <a:uFillTx/>
              <a:latin typeface="Source Sans Pro"/>
              <a:ea typeface="+mn-ea"/>
              <a:cs typeface="Source Sans Pro"/>
            </a:endParaRPr>
          </a:p>
          <a:p>
            <a:pPr marL="0" marR="508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latin typeface="Source Sans Pro"/>
                <a:ea typeface="+mn-ea"/>
                <a:cs typeface="Source Sans Pro"/>
              </a:rPr>
              <a:t>Max is a board member and the former treasurer of the Philadelphia chapter of the Association for Corporate Growth (ACG). Max also serves as a board member and local leadership of the Philadelphia Chapter of the Exit Planning Institute (EPI). </a:t>
            </a:r>
          </a:p>
          <a:p>
            <a:pPr marL="0" marR="508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5" normalizeH="0" baseline="0" noProof="0" dirty="0">
              <a:ln>
                <a:noFill/>
              </a:ln>
              <a:solidFill>
                <a:prstClr val="black"/>
              </a:solidFill>
              <a:effectLst/>
              <a:uLnTx/>
              <a:uFillTx/>
              <a:latin typeface="Source Sans Pro"/>
              <a:ea typeface="+mn-ea"/>
              <a:cs typeface="Source Sans Pro"/>
            </a:endParaRPr>
          </a:p>
          <a:p>
            <a:pPr marL="0" marR="508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latin typeface="Source Sans Pro"/>
                <a:ea typeface="+mn-ea"/>
                <a:cs typeface="Source Sans Pro"/>
              </a:rPr>
              <a:t>Max received a Bachelor of Science degree in Accounting from Susquehanna University. </a:t>
            </a:r>
          </a:p>
        </p:txBody>
      </p:sp>
    </p:spTree>
    <p:extLst>
      <p:ext uri="{BB962C8B-B14F-4D97-AF65-F5344CB8AC3E}">
        <p14:creationId xmlns:p14="http://schemas.microsoft.com/office/powerpoint/2010/main" val="500224630"/>
      </p:ext>
    </p:extLst>
  </p:cSld>
  <p:clrMapOvr>
    <a:masterClrMapping/>
  </p:clrMapOvr>
</p:sld>
</file>

<file path=ppt/theme/theme1.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ri">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3c3cdba3-64a0-49ee-b371-c161d20794c1">
      <Terms xmlns="http://schemas.microsoft.com/office/infopath/2007/PartnerControls"/>
    </lcf76f155ced4ddcb4097134ff3c332f>
    <_ip_UnifiedCompliancePolicyProperties xmlns="http://schemas.microsoft.com/sharepoint/v3" xsi:nil="true"/>
    <TaxCatchAll xmlns="00deafe9-e2f0-45ae-b87b-d8c8af5943f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BC675C4FF43F49B0158BF91306D864" ma:contentTypeVersion="20" ma:contentTypeDescription="Create a new document." ma:contentTypeScope="" ma:versionID="2bdda0d220940e87b1e0c845e3deee5e">
  <xsd:schema xmlns:xsd="http://www.w3.org/2001/XMLSchema" xmlns:xs="http://www.w3.org/2001/XMLSchema" xmlns:p="http://schemas.microsoft.com/office/2006/metadata/properties" xmlns:ns1="http://schemas.microsoft.com/sharepoint/v3" xmlns:ns2="00deafe9-e2f0-45ae-b87b-d8c8af5943f3" xmlns:ns3="3c3cdba3-64a0-49ee-b371-c161d20794c1" targetNamespace="http://schemas.microsoft.com/office/2006/metadata/properties" ma:root="true" ma:fieldsID="310293b549ce52f30d0df070396ec742" ns1:_="" ns2:_="" ns3:_="">
    <xsd:import namespace="http://schemas.microsoft.com/sharepoint/v3"/>
    <xsd:import namespace="00deafe9-e2f0-45ae-b87b-d8c8af5943f3"/>
    <xsd:import namespace="3c3cdba3-64a0-49ee-b371-c161d20794c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LengthInSeconds" minOccurs="0"/>
                <xsd:element ref="ns1:_ip_UnifiedCompliancePolicyProperties" minOccurs="0"/>
                <xsd:element ref="ns1:_ip_UnifiedCompliancePolicyUIAc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deafe9-e2f0-45ae-b87b-d8c8af5943f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a6c7414-ce1f-4d5c-ae16-9aeb71ea612a}" ma:internalName="TaxCatchAll" ma:showField="CatchAllData" ma:web="00deafe9-e2f0-45ae-b87b-d8c8af5943f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c3cdba3-64a0-49ee-b371-c161d20794c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bec0dad-c89d-4513-80e7-98e2907ea6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9886A-0CD7-4749-9F31-9AB3AC632741}">
  <ds:schemaRefs>
    <ds:schemaRef ds:uri="http://schemas.microsoft.com/sharepoint/v3/contenttype/forms"/>
  </ds:schemaRefs>
</ds:datastoreItem>
</file>

<file path=customXml/itemProps2.xml><?xml version="1.0" encoding="utf-8"?>
<ds:datastoreItem xmlns:ds="http://schemas.openxmlformats.org/officeDocument/2006/customXml" ds:itemID="{D9FA1FAD-56A7-45DE-A4AA-6567B72A34A0}">
  <ds:schemaRefs>
    <ds:schemaRef ds:uri="00deafe9-e2f0-45ae-b87b-d8c8af5943f3"/>
    <ds:schemaRef ds:uri="3c3cdba3-64a0-49ee-b371-c161d20794c1"/>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76406B91-3AB9-4146-9556-BF4B33A6D1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0deafe9-e2f0-45ae-b87b-d8c8af5943f3"/>
    <ds:schemaRef ds:uri="3c3cdba3-64a0-49ee-b371-c161d20794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1519</TotalTime>
  <Words>380</Words>
  <Application>Microsoft Office PowerPoint</Application>
  <PresentationFormat>Widescreen</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Source Sans Pro</vt:lpstr>
      <vt:lpstr>Source Sans Pro Black</vt:lpstr>
      <vt:lpstr>12_Office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Lynch</dc:creator>
  <cp:lastModifiedBy>Maxwell Heller</cp:lastModifiedBy>
  <cp:revision>9</cp:revision>
  <dcterms:created xsi:type="dcterms:W3CDTF">2023-07-14T14:20:35Z</dcterms:created>
  <dcterms:modified xsi:type="dcterms:W3CDTF">2025-01-24T15:29:59Z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0x01010047BC675C4FF43F49B0158BF91306D864</vt:lpwstr>
  </property>
  <property fmtid="{D5CDD505-2E9C-101B-9397-08002B2CF9AE}" pid="3" name="MediaServiceImageTags">
    <vt:lpwstr/>
  </property>
</Properties>
</file>